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303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303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4446" custLinFactNeighborY="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-58006" custLinFactNeighborY="843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4236" custLinFactNeighborX="-100000" custLinFactNeighborY="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X="-12402" custLinFactNeighborX="-100000" custLinFactNeighborY="8433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217296" custScaleY="86480" custLinFactX="-13518" custLinFactNeighborX="-100000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3E943213-88A5-4BD6-8890-F094091CE760}" type="presOf" srcId="{65EBFEF0-9C89-4A4C-BA89-C4D7B4B700F7}" destId="{7FAC88BC-C8FF-402F-AB2A-11AC4BBF48B7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C1361D1D-299C-4452-89AD-C999A498738F}" type="presOf" srcId="{FEA73179-04A7-4795-AF97-EAF1F3F2AA68}" destId="{4B955819-9EB5-4C61-BE5E-7CE7027DF3F0}" srcOrd="0" destOrd="0" presId="urn:microsoft.com/office/officeart/2005/8/layout/equation1"/>
    <dgm:cxn modelId="{B30C7D71-A261-408C-B4BE-63CB9798D5D1}" type="presOf" srcId="{4E7CB679-5A70-4D19-B9FE-B35165ACC3D3}" destId="{32775538-2AC3-4373-B014-5A44732CBC7F}" srcOrd="0" destOrd="0" presId="urn:microsoft.com/office/officeart/2005/8/layout/equation1"/>
    <dgm:cxn modelId="{4A6A171D-ADE1-4117-9748-A661BA6930A5}" type="presOf" srcId="{D36948F7-83BC-4220-85A0-DE21D57BD41D}" destId="{1816D16A-814C-4C22-A6CC-12105B3989BB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60BB6CEA-A4BA-4038-8BD8-4F33C695D0F6}" type="presOf" srcId="{6CD1DB72-7F8F-4E2A-A00A-E83DF7CE947F}" destId="{22696057-B287-4EFB-96CD-3F248CB196C8}" srcOrd="0" destOrd="0" presId="urn:microsoft.com/office/officeart/2005/8/layout/equation1"/>
    <dgm:cxn modelId="{864BA6F2-6313-4F0A-A134-2375AD0B8A5C}" type="presOf" srcId="{ADB1419B-AC29-439A-9A52-52A4D8AD4433}" destId="{A84245DF-C8CC-47D2-83AC-15EF153255E0}" srcOrd="0" destOrd="0" presId="urn:microsoft.com/office/officeart/2005/8/layout/equation1"/>
    <dgm:cxn modelId="{12139869-0DC0-4367-AFB3-65CF790A004A}" type="presParOf" srcId="{22696057-B287-4EFB-96CD-3F248CB196C8}" destId="{7FAC88BC-C8FF-402F-AB2A-11AC4BBF48B7}" srcOrd="0" destOrd="0" presId="urn:microsoft.com/office/officeart/2005/8/layout/equation1"/>
    <dgm:cxn modelId="{96FAFE18-6B66-4DD6-925D-3EA2C74EF21B}" type="presParOf" srcId="{22696057-B287-4EFB-96CD-3F248CB196C8}" destId="{2E3F7D03-16FC-4BE4-943C-EE4202A7666A}" srcOrd="1" destOrd="0" presId="urn:microsoft.com/office/officeart/2005/8/layout/equation1"/>
    <dgm:cxn modelId="{79CAA594-E59B-4893-84D3-F3C1091585BE}" type="presParOf" srcId="{22696057-B287-4EFB-96CD-3F248CB196C8}" destId="{1816D16A-814C-4C22-A6CC-12105B3989BB}" srcOrd="2" destOrd="0" presId="urn:microsoft.com/office/officeart/2005/8/layout/equation1"/>
    <dgm:cxn modelId="{317AE1F6-50A1-49A6-8C29-6A32DAAABE90}" type="presParOf" srcId="{22696057-B287-4EFB-96CD-3F248CB196C8}" destId="{5A3AD51A-CA0C-4D60-85EB-AFC0F3AEFCE4}" srcOrd="3" destOrd="0" presId="urn:microsoft.com/office/officeart/2005/8/layout/equation1"/>
    <dgm:cxn modelId="{3ABC202B-BB9D-419D-9EAA-F77D907F9ACE}" type="presParOf" srcId="{22696057-B287-4EFB-96CD-3F248CB196C8}" destId="{32775538-2AC3-4373-B014-5A44732CBC7F}" srcOrd="4" destOrd="0" presId="urn:microsoft.com/office/officeart/2005/8/layout/equation1"/>
    <dgm:cxn modelId="{54E1E7C9-CB1F-492B-A370-FF4D942A4B37}" type="presParOf" srcId="{22696057-B287-4EFB-96CD-3F248CB196C8}" destId="{EDA2439C-BAC0-499A-8F57-8D66EBFA7D82}" srcOrd="5" destOrd="0" presId="urn:microsoft.com/office/officeart/2005/8/layout/equation1"/>
    <dgm:cxn modelId="{65997555-9B17-439B-B828-83A03BBAEB8D}" type="presParOf" srcId="{22696057-B287-4EFB-96CD-3F248CB196C8}" destId="{4B955819-9EB5-4C61-BE5E-7CE7027DF3F0}" srcOrd="6" destOrd="0" presId="urn:microsoft.com/office/officeart/2005/8/layout/equation1"/>
    <dgm:cxn modelId="{886CA35A-3BC5-4080-8E0E-0B813D0085EC}" type="presParOf" srcId="{22696057-B287-4EFB-96CD-3F248CB196C8}" destId="{EE572389-320D-4E27-B728-8E274B326BA1}" srcOrd="7" destOrd="0" presId="urn:microsoft.com/office/officeart/2005/8/layout/equation1"/>
    <dgm:cxn modelId="{B9382C93-E599-4BBC-A938-F0C1D5872F87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</a:t>
          </a:r>
          <a:r>
            <a:rPr lang="ru-RU" sz="1500" dirty="0" smtClean="0">
              <a:solidFill>
                <a:srgbClr val="7030A0"/>
              </a:solidFill>
            </a:rPr>
            <a:t>доходы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</a:t>
          </a:r>
          <a:r>
            <a:rPr lang="ru-RU" sz="1500" dirty="0" smtClean="0">
              <a:solidFill>
                <a:srgbClr val="7030A0"/>
              </a:solidFill>
            </a:rPr>
            <a:t>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DB5BE581-0777-4381-9DE5-7C46418A428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52B65461-4195-47A3-A776-0EA9CED5DC27}" type="parTrans" cxnId="{60B384FB-C959-4862-AAC3-0A1718457CA1}">
      <dgm:prSet/>
      <dgm:spPr/>
    </dgm:pt>
    <dgm:pt modelId="{0C4B6917-C2E1-4A58-B1CB-9F0FDE0C97D2}" type="sibTrans" cxnId="{60B384FB-C959-4862-AAC3-0A1718457CA1}">
      <dgm:prSet/>
      <dgm:spPr/>
    </dgm:pt>
    <dgm:pt modelId="{B606E113-02BC-46D4-BF6C-FDA350334E8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AD55A2BB-A030-480A-88D8-68A43C16B6FC}" type="parTrans" cxnId="{0D6C2E36-B520-404C-BB0D-185DB8AC6120}">
      <dgm:prSet/>
      <dgm:spPr/>
    </dgm:pt>
    <dgm:pt modelId="{AE23D3B6-8334-4955-8778-BDEE9B768EFD}" type="sibTrans" cxnId="{0D6C2E36-B520-404C-BB0D-185DB8AC6120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20025A77-4E66-421A-94E8-897A8C22B5C5}" type="presOf" srcId="{1D16D560-C542-4545-ADF9-1F9F5C8F40F7}" destId="{DD1FF82A-8571-4949-9B53-8D3D55E4B826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60B384FB-C959-4862-AAC3-0A1718457CA1}" srcId="{98CE632A-9F22-44D3-8FF7-1AE34BEEE7B1}" destId="{DB5BE581-0777-4381-9DE5-7C46418A4284}" srcOrd="1" destOrd="0" parTransId="{52B65461-4195-47A3-A776-0EA9CED5DC27}" sibTransId="{0C4B6917-C2E1-4A58-B1CB-9F0FDE0C97D2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EBFB027B-DA4C-4139-977E-5D2853489126}" srcId="{A8BCBA04-C4C1-471F-B3D5-DF4691525E22}" destId="{1D16D560-C542-4545-ADF9-1F9F5C8F40F7}" srcOrd="1" destOrd="0" parTransId="{3259684C-EB95-42EB-8EDA-F4CB16489F08}" sibTransId="{06E4867F-5F59-4953-B1EB-0A3B37C40573}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74ACD0FE-BEA9-498F-861D-B11C8400F344}" type="presOf" srcId="{B606E113-02BC-46D4-BF6C-FDA350334E8C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B88A4B91-2BFF-4795-A324-0A4346738928}" type="presOf" srcId="{DB5BE581-0777-4381-9DE5-7C46418A4284}" destId="{322CFEFD-4518-4BB0-BDCF-8849EDEBC7D5}" srcOrd="0" destOrd="1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0D6C2E36-B520-404C-BB0D-185DB8AC6120}" srcId="{A8BCBA04-C4C1-471F-B3D5-DF4691525E22}" destId="{B606E113-02BC-46D4-BF6C-FDA350334E8C}" srcOrd="0" destOrd="0" parTransId="{AD55A2BB-A030-480A-88D8-68A43C16B6FC}" sibTransId="{AE23D3B6-8334-4955-8778-BDEE9B768EFD}"/>
    <dgm:cxn modelId="{5C1390BF-216F-4985-B2B3-C782C6B5DD58}" type="presOf" srcId="{91C23C6C-BE7A-49CB-8895-735DE5A02E56}" destId="{322CFEFD-4518-4BB0-BDCF-8849EDEBC7D5}" srcOrd="0" destOrd="2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0" y="288027"/>
          <a:ext cx="1613317" cy="8377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265" y="410714"/>
        <a:ext cx="1140787" cy="592384"/>
      </dsp:txXfrm>
    </dsp:sp>
    <dsp:sp modelId="{1816D16A-814C-4C22-A6CC-12105B3989BB}">
      <dsp:nvSpPr>
        <dsp:cNvPr id="0" name=""/>
        <dsp:cNvSpPr/>
      </dsp:nvSpPr>
      <dsp:spPr>
        <a:xfrm>
          <a:off x="1652737" y="432049"/>
          <a:ext cx="606313" cy="60631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33104" y="663903"/>
        <a:ext cx="445579" cy="142605"/>
      </dsp:txXfrm>
    </dsp:sp>
    <dsp:sp modelId="{32775538-2AC3-4373-B014-5A44732CBC7F}">
      <dsp:nvSpPr>
        <dsp:cNvPr id="0" name=""/>
        <dsp:cNvSpPr/>
      </dsp:nvSpPr>
      <dsp:spPr>
        <a:xfrm>
          <a:off x="2264007" y="360043"/>
          <a:ext cx="1551881" cy="813694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1275" y="479206"/>
        <a:ext cx="1097345" cy="575368"/>
      </dsp:txXfrm>
    </dsp:sp>
    <dsp:sp modelId="{4B955819-9EB5-4C61-BE5E-7CE7027DF3F0}">
      <dsp:nvSpPr>
        <dsp:cNvPr id="0" name=""/>
        <dsp:cNvSpPr/>
      </dsp:nvSpPr>
      <dsp:spPr>
        <a:xfrm>
          <a:off x="3869859" y="432049"/>
          <a:ext cx="606313" cy="60631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950226" y="556949"/>
        <a:ext cx="445579" cy="356513"/>
      </dsp:txXfrm>
    </dsp:sp>
    <dsp:sp modelId="{A84245DF-C8CC-47D2-83AC-15EF153255E0}">
      <dsp:nvSpPr>
        <dsp:cNvPr id="0" name=""/>
        <dsp:cNvSpPr/>
      </dsp:nvSpPr>
      <dsp:spPr>
        <a:xfrm>
          <a:off x="4494938" y="260879"/>
          <a:ext cx="2271544" cy="90403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4827598" y="393272"/>
        <a:ext cx="1606224" cy="63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</a:t>
          </a:r>
          <a:r>
            <a:rPr lang="ru-RU" sz="1500" kern="1200" dirty="0" smtClean="0">
              <a:solidFill>
                <a:srgbClr val="7030A0"/>
              </a:solidFill>
            </a:rPr>
            <a:t>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</a:t>
          </a:r>
          <a:r>
            <a:rPr lang="ru-RU" sz="1500" kern="1200" dirty="0" smtClean="0">
              <a:solidFill>
                <a:srgbClr val="7030A0"/>
              </a:solidFill>
            </a:rPr>
            <a:t>доходы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2023 </a:t>
            </a:r>
            <a:r>
              <a:rPr lang="ru-RU" sz="3200" dirty="0" smtClean="0">
                <a:solidFill>
                  <a:srgbClr val="0070C0"/>
                </a:solidFill>
              </a:rPr>
              <a:t>год и плановый период </a:t>
            </a:r>
            <a:r>
              <a:rPr lang="ru-RU" sz="3200" dirty="0" smtClean="0">
                <a:solidFill>
                  <a:srgbClr val="0070C0"/>
                </a:solidFill>
              </a:rPr>
              <a:t>2024 и 2025 годов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2023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2024 и 2025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9801589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51,5%                              2023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48,5%</a:t>
            </a:r>
            <a:endParaRPr kumimoji="0" lang="ru-RU" sz="21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2024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  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23,6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%                              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2024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 –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76,4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2025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23,4%                                2025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76,6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0894"/>
              </p:ext>
            </p:extLst>
          </p:nvPr>
        </p:nvGraphicFramePr>
        <p:xfrm>
          <a:off x="1403648" y="1484784"/>
          <a:ext cx="6817404" cy="4765568"/>
        </p:xfrm>
        <a:graphic>
          <a:graphicData uri="http://schemas.openxmlformats.org/drawingml/2006/table">
            <a:tbl>
              <a:tblPr/>
              <a:tblGrid>
                <a:gridCol w="3539104"/>
                <a:gridCol w="1118060"/>
                <a:gridCol w="1080120"/>
                <a:gridCol w="1080120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год</a:t>
                      </a:r>
                      <a:endParaRPr lang="ru-RU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1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ПРОГРАММНЫЕ РАСХОДЫ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3 386,587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861,002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855,002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693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3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3 374,787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849,202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843,202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240,000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240,000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240,000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603,202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603,202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3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 в сфере благоустройства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444,446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 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88,889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077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оказание услуг по вывозу ТКО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осуществление </a:t>
                      </a:r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полномочий </a:t>
                      </a:r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района (отчисления регион. оператору на кап. ремонт)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419,650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4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осуществление </a:t>
                      </a:r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полномочий </a:t>
                      </a:r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района (оплата коммунальных услуг </a:t>
                      </a:r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по МЖФ)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1 569,802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1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реализация противопожарных мероприятий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00916"/>
              </p:ext>
            </p:extLst>
          </p:nvPr>
        </p:nvGraphicFramePr>
        <p:xfrm>
          <a:off x="179513" y="1484784"/>
          <a:ext cx="8568953" cy="4896544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3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2023</a:t>
                      </a:r>
                      <a:endParaRPr lang="ru-RU" sz="13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(0102)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669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 (0104)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813,876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1 399,107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1 405,310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 (0111)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оборона (0310)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(0401)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88,889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(0501)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989,452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(0503)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1 296,446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849,202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843,202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(1001)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6 575,120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3 640,766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3 646,969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8376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07778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14938103"/>
              </p:ext>
            </p:extLst>
          </p:nvPr>
        </p:nvGraphicFramePr>
        <p:xfrm>
          <a:off x="1175946" y="4149080"/>
          <a:ext cx="699645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1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63482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6 574,119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dirty="0" smtClean="0"/>
                        <a:t>3 639,767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3 645,968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</a:t>
                      </a:r>
                      <a:r>
                        <a:rPr lang="ru-RU" sz="1200" dirty="0" smtClean="0"/>
                        <a:t>140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01.01.2022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6 575,120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46,965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3 640,766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26,005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3 646,969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26,050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1,001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0,999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1,001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3816</TotalTime>
  <Words>706</Words>
  <Application>Microsoft Office PowerPoint</Application>
  <PresentationFormat>Экран (4:3)</PresentationFormat>
  <Paragraphs>247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2023 год и плановый период 2024 и 2025 годов  (Проект решения совета сельского поселения «Иоссер» на 2023 год и плановый период 2024 и 2025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345</cp:revision>
  <cp:lastPrinted>2016-01-27T07:32:03Z</cp:lastPrinted>
  <dcterms:created xsi:type="dcterms:W3CDTF">2014-01-31T09:07:24Z</dcterms:created>
  <dcterms:modified xsi:type="dcterms:W3CDTF">2022-11-22T15:36:42Z</dcterms:modified>
</cp:coreProperties>
</file>