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53" y="1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5381854"/>
            <a:ext cx="7416824" cy="14700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116632"/>
            <a:ext cx="5976664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116632"/>
            <a:ext cx="5976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99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5381854"/>
            <a:ext cx="7416824" cy="1470025"/>
          </a:xfrm>
        </p:spPr>
        <p:txBody>
          <a:bodyPr/>
          <a:lstStyle/>
          <a:p>
            <a:pPr lvl="0" fontAlgn="base">
              <a:spcAft>
                <a:spcPct val="0"/>
              </a:spcAft>
            </a:pPr>
            <a:r>
              <a:rPr lang="ru-RU" altLang="ru-RU" sz="20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БЮДЖЕТ ДЛЯ ГРАЖДАН</a:t>
            </a:r>
            <a:br>
              <a:rPr lang="ru-RU" altLang="ru-RU" sz="20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20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(к </a:t>
            </a:r>
            <a:r>
              <a:rPr lang="ru-RU" altLang="ru-RU" sz="2000" i="1" dirty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проект решения Совета о бюджете </a:t>
            </a:r>
            <a:r>
              <a:rPr lang="ru-RU" altLang="ru-RU" sz="20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сельского поселения «Мещура»  </a:t>
            </a:r>
            <a:r>
              <a:rPr lang="ru-RU" altLang="ru-RU" sz="2000" i="1" dirty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на </a:t>
            </a:r>
            <a:r>
              <a:rPr lang="ru-RU" altLang="ru-RU" sz="20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2021 </a:t>
            </a:r>
            <a:r>
              <a:rPr lang="ru-RU" altLang="ru-RU" sz="2000" i="1" dirty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год и плановый период </a:t>
            </a:r>
            <a:r>
              <a:rPr lang="ru-RU" altLang="ru-RU" sz="20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2022-2023 </a:t>
            </a:r>
            <a:r>
              <a:rPr lang="ru-RU" altLang="ru-RU" sz="2000" i="1" dirty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годов)</a:t>
            </a:r>
            <a:endParaRPr lang="es-ES" altLang="ru-RU" sz="2000" b="1" dirty="0">
              <a:solidFill>
                <a:srgbClr val="FFFFFF"/>
              </a:solidFill>
              <a:effectLst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бюджет для граждан?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документ, обеспечивающий представление бюджета и отчетов об их исполнении в доступной для граждан форме. Бюджет для граждан разрабатывается для ознакомления граждан (заинтересованных пользователей) с задачами и приоритетными направлениями бюджетной политики, основными условиями формирования и исполнения бюджетов, источниками доходов бюджетов, обоснованиями бюджетных расходов, планируемыми и достигнутыми результатами использования бюджетных ассигнований, а также вовлечения граждан в обсуждение бюджетных решений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739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066800" y="5448126"/>
            <a:ext cx="2295525" cy="1365250"/>
            <a:chOff x="471" y="272"/>
            <a:chExt cx="1161" cy="1539"/>
          </a:xfrm>
        </p:grpSpPr>
        <p:sp>
          <p:nvSpPr>
            <p:cNvPr id="4" name="Oval 4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" name="AutoShape 5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1066800" y="4152726"/>
            <a:ext cx="2295525" cy="1365250"/>
            <a:chOff x="471" y="272"/>
            <a:chExt cx="1161" cy="1539"/>
          </a:xfrm>
        </p:grpSpPr>
        <p:sp>
          <p:nvSpPr>
            <p:cNvPr id="7" name="Oval 7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>
                    <a:alpha val="50000"/>
                  </a:schemeClr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066800" y="2781126"/>
            <a:ext cx="2295525" cy="1365250"/>
            <a:chOff x="471" y="272"/>
            <a:chExt cx="1161" cy="1539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AutoShape 11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>
                    <a:alpha val="50000"/>
                  </a:schemeClr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" name="AutoShape 12"/>
          <p:cNvSpPr>
            <a:spLocks noChangeArrowheads="1"/>
          </p:cNvSpPr>
          <p:nvPr/>
        </p:nvSpPr>
        <p:spPr bwMode="ltGray">
          <a:xfrm>
            <a:off x="3354388" y="3030363"/>
            <a:ext cx="4722812" cy="91122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white">
          <a:xfrm>
            <a:off x="1149350" y="3374851"/>
            <a:ext cx="212883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endParaRPr lang="en-US" sz="16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gray">
          <a:xfrm>
            <a:off x="3933825" y="3155776"/>
            <a:ext cx="35814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средства, которые поступают в бюджет на безвозмездной и безвозвратной основе (например, налоги и сборы, платежи за пользование имуществом, безвозмездные поступления) </a:t>
            </a:r>
            <a:endParaRPr lang="en-US" sz="1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white">
          <a:xfrm>
            <a:off x="1149350" y="4751213"/>
            <a:ext cx="212883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endParaRPr lang="en-US" sz="16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white">
          <a:xfrm>
            <a:off x="1149350" y="6081538"/>
            <a:ext cx="212883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Дефицит/ Профицит</a:t>
            </a:r>
            <a:endParaRPr lang="en-US" sz="16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gray">
          <a:xfrm>
            <a:off x="3351213" y="4374976"/>
            <a:ext cx="4649787" cy="91122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gray">
          <a:xfrm>
            <a:off x="3941763" y="4501976"/>
            <a:ext cx="3726581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выплачиваемые из бюджета денежные средства, направленные на обеспечение функций государства и удовлетворения общественных потребностей в сфере коммунального хозяйства, образования, культуры, спорта и других</a:t>
            </a:r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gray">
          <a:xfrm>
            <a:off x="3351213" y="5673551"/>
            <a:ext cx="4649787" cy="91122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gray">
          <a:xfrm>
            <a:off x="3932238" y="5819601"/>
            <a:ext cx="3506787" cy="5616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1050" dirty="0">
              <a:solidFill>
                <a:srgbClr val="000000"/>
              </a:solidFill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расходов бюджета над его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доходами/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над его расходами </a:t>
            </a:r>
            <a:endParaRPr lang="en-US" sz="1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gray">
          <a:xfrm>
            <a:off x="3354388" y="3314526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22"/>
          <p:cNvSpPr>
            <a:spLocks noChangeArrowheads="1"/>
          </p:cNvSpPr>
          <p:nvPr/>
        </p:nvSpPr>
        <p:spPr bwMode="gray">
          <a:xfrm>
            <a:off x="3362325" y="4603576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23"/>
          <p:cNvSpPr>
            <a:spLocks noChangeArrowheads="1"/>
          </p:cNvSpPr>
          <p:nvPr/>
        </p:nvSpPr>
        <p:spPr bwMode="gray">
          <a:xfrm>
            <a:off x="3352800" y="5949776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64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b="1" kern="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показатели бюджета </a:t>
            </a:r>
            <a:r>
              <a:rPr lang="ru-RU" altLang="ru-RU" sz="2000" b="1" kern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сельского поселения "Мещура", </a:t>
            </a:r>
            <a:r>
              <a:rPr lang="ru-RU" altLang="ru-RU" sz="2000" b="1" kern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377439"/>
              </p:ext>
            </p:extLst>
          </p:nvPr>
        </p:nvGraphicFramePr>
        <p:xfrm>
          <a:off x="457200" y="1998663"/>
          <a:ext cx="8229600" cy="3931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(оценка)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5 183,037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3 625,236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1 650,158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1 699,994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5 186,370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3 625,019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1 651,051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1 700,502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Дефицит(-)/ Профицит(+)</a:t>
                      </a:r>
                    </a:p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-3,333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-0,783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-0,893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-0,508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99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1800" b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поступлений доходов в бюджет </a:t>
            </a:r>
            <a:r>
              <a:rPr lang="ru-RU" altLang="ru-RU" sz="1800" b="1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"Мещура", </a:t>
            </a:r>
            <a:r>
              <a:rPr lang="ru-RU" altLang="ru-RU" sz="1800" b="1" kern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altLang="ru-RU" sz="1800" b="1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082248"/>
              </p:ext>
            </p:extLst>
          </p:nvPr>
        </p:nvGraphicFramePr>
        <p:xfrm>
          <a:off x="395536" y="2348880"/>
          <a:ext cx="8568955" cy="3942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791"/>
                <a:gridCol w="1713791"/>
                <a:gridCol w="1713791"/>
                <a:gridCol w="1713791"/>
                <a:gridCol w="1713791"/>
              </a:tblGrid>
              <a:tr h="33123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поступлений в бюджет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(оценка)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331237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НЕНАЛОГОВЫЕ ДОХОДЫ, </a:t>
                      </a:r>
                      <a:r>
                        <a:rPr lang="ru-RU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 числе: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21,255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19356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3234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</a:t>
                      </a: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6,055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33123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пошлина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331237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ПОСТУПЛЕНИЯ, в том числе: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5 161,782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3 605,736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1 630,658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1 680,194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22871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1 973,979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2 048,600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1 138,700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1 187,100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18551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1 600,000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21431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67,186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69,763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70,235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71,371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14840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МТБ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1 462,617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1 487,373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421,723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421,723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14840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331237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ДОХОДОВ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5 183,037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3 625,236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1 650,158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1 699,994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19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200" b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</a:t>
            </a:r>
            <a:r>
              <a:rPr lang="ru-RU" sz="1200" b="1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"МЕЩУРА", </a:t>
            </a:r>
            <a:r>
              <a:rPr lang="ru-RU" sz="1200" b="1" kern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b="1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652307"/>
              </p:ext>
            </p:extLst>
          </p:nvPr>
        </p:nvGraphicFramePr>
        <p:xfrm>
          <a:off x="107504" y="2276872"/>
          <a:ext cx="8928992" cy="3587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232248"/>
                <a:gridCol w="2232248"/>
                <a:gridCol w="2232248"/>
              </a:tblGrid>
              <a:tr h="611039">
                <a:tc>
                  <a:txBody>
                    <a:bodyPr/>
                    <a:lstStyle/>
                    <a:p>
                      <a:pPr algn="ctr"/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9" marB="4572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жилищно-коммунального хозяйства и благоустройства </a:t>
                      </a:r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сельского поселения "Мещура", </a:t>
                      </a:r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1 302,650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комфортабельного проживания населения, в том числе поддержания и улучшения санитарного и эстетического состояния территории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1 302,650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</a:t>
                      </a:r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«Безопасность жизнедеятельности населения сельского поселения «Мещура», в </a:t>
                      </a:r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том числе: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75,000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Безопасность населения в административных здания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Противопожарные мероприятия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мероприятия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2 248,369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1 651,051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1 700,502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3 626,019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1 651,051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1 700,502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22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457200">
              <a:spcBef>
                <a:spcPts val="0"/>
              </a:spcBef>
              <a:defRPr/>
            </a:pPr>
            <a:r>
              <a:rPr lang="ru-RU" sz="2400" b="1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КОНТАКТНАЯ ИНФОРМАЦИЯ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муниципального района «Княжпогостский»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 г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Емва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ул. Дзержинского, 81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(82139) 2-36-01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buNone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информацией о бюджете можно ознакомиться на официальном сайте администрации муниципального района «Княжпогостский» «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mrk11.ru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0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c42cdb8bde523c59c1a634323231aaa29f63f"/>
</p:tagLst>
</file>

<file path=ppt/theme/theme1.xml><?xml version="1.0" encoding="utf-8"?>
<a:theme xmlns:a="http://schemas.openxmlformats.org/drawingml/2006/main" name="Тема Office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474</Words>
  <Application>Microsoft Office PowerPoint</Application>
  <PresentationFormat>Экран (4:3)</PresentationFormat>
  <Paragraphs>155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БЮДЖЕТ ДЛЯ ГРАЖДАН (к проект решения Совета о бюджете сельского поселения «Мещура»  на 2021 год и плановый период 2022-2023 годов)</vt:lpstr>
      <vt:lpstr>Что такое бюджет для граждан?</vt:lpstr>
      <vt:lpstr>Основные понятия</vt:lpstr>
      <vt:lpstr>Основные показатели бюджета сельского поселения "Мещура", тыс. руб.</vt:lpstr>
      <vt:lpstr>Объем поступлений доходов в бюджет сельского поселения "Мещура", тыс.руб.</vt:lpstr>
      <vt:lpstr>РАСПРЕДЕЛЕНИЕ БЮДЖЕТНЫХ АССИГНОВАНИЙ СЕЛЬСКОГО ПОСЕЛЕНИЯ "МЕЩУРА", тыс.руб.</vt:lpstr>
      <vt:lpstr>КОНТАКТНАЯ ИНФОРМАЦИЯ</vt:lpstr>
    </vt:vector>
  </TitlesOfParts>
  <Company>presentation-creation.ru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10конфиденциальность данных</dc:title>
  <dc:creator>obstinate</dc:creator>
  <dc:description>Шаблон презентации с сайта https://presentation-creation.ru/</dc:description>
  <cp:lastModifiedBy>Podryadchikova</cp:lastModifiedBy>
  <cp:revision>91</cp:revision>
  <dcterms:created xsi:type="dcterms:W3CDTF">2018-02-25T09:09:03Z</dcterms:created>
  <dcterms:modified xsi:type="dcterms:W3CDTF">2020-12-30T07:24:36Z</dcterms:modified>
</cp:coreProperties>
</file>