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62" r:id="rId6"/>
    <p:sldId id="263" r:id="rId7"/>
    <p:sldId id="264" r:id="rId8"/>
  </p:sldIdLst>
  <p:sldSz cx="9144000" cy="6858000" type="screen4x3"/>
  <p:notesSz cx="6858000" cy="914400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253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5381854"/>
            <a:ext cx="7416824" cy="1470025"/>
          </a:xfrm>
        </p:spPr>
        <p:txBody>
          <a:bodyPr/>
          <a:lstStyle>
            <a:lvl1pPr>
              <a:defRPr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116632"/>
            <a:ext cx="5976664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116632"/>
            <a:ext cx="59766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99938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5381854"/>
            <a:ext cx="7416824" cy="1470025"/>
          </a:xfrm>
        </p:spPr>
        <p:txBody>
          <a:bodyPr/>
          <a:lstStyle/>
          <a:p>
            <a:pPr lvl="0" fontAlgn="base">
              <a:spcAft>
                <a:spcPct val="0"/>
              </a:spcAft>
            </a:pPr>
            <a:r>
              <a:rPr lang="ru-RU" altLang="ru-RU" sz="2000" i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БЮДЖЕТ ДЛЯ ГРАЖДАН</a:t>
            </a:r>
            <a:br>
              <a:rPr lang="ru-RU" altLang="ru-RU" sz="2000" i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altLang="ru-RU" sz="2000" i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(к </a:t>
            </a:r>
            <a:r>
              <a:rPr lang="ru-RU" altLang="ru-RU" sz="2000" i="1" dirty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проект решения Совета о бюджете городского </a:t>
            </a:r>
            <a:r>
              <a:rPr lang="ru-RU" altLang="ru-RU" sz="2000" i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поселения «</a:t>
            </a:r>
            <a:r>
              <a:rPr lang="ru-RU" altLang="ru-RU" sz="2000" i="1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Емва</a:t>
            </a:r>
            <a:r>
              <a:rPr lang="ru-RU" altLang="ru-RU" sz="2000" i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»  </a:t>
            </a:r>
            <a:r>
              <a:rPr lang="ru-RU" altLang="ru-RU" sz="2000" i="1" dirty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на </a:t>
            </a:r>
            <a:r>
              <a:rPr lang="ru-RU" altLang="ru-RU" sz="2000" i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2021 </a:t>
            </a:r>
            <a:r>
              <a:rPr lang="ru-RU" altLang="ru-RU" sz="2000" i="1" dirty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год и плановый период </a:t>
            </a:r>
            <a:r>
              <a:rPr lang="ru-RU" altLang="ru-RU" sz="2000" i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2022-2023 </a:t>
            </a:r>
            <a:r>
              <a:rPr lang="ru-RU" altLang="ru-RU" sz="2000" i="1" dirty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годов)</a:t>
            </a:r>
            <a:endParaRPr lang="es-ES" altLang="ru-RU" sz="2000" b="1" dirty="0">
              <a:solidFill>
                <a:srgbClr val="FFFFFF"/>
              </a:solidFill>
              <a:effectLst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бюджет для граждан?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документ, обеспечивающий представление бюджета и отчетов об их исполнении в доступной для граждан форме. Бюджет для граждан разрабатывается для ознакомления граждан (заинтересованных пользователей) с задачами и приоритетными направлениями бюджетной политики, основными условиями формирования и исполнения бюджетов, источниками доходов бюджетов, обоснованиями бюджетных расходов, планируемыми и достигнутыми результатами использования бюджетных ассигнований, а также вовлечения граждан в обсуждение бюджетных решений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7396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1066800" y="5448126"/>
            <a:ext cx="2295525" cy="1365250"/>
            <a:chOff x="471" y="272"/>
            <a:chExt cx="1161" cy="1539"/>
          </a:xfrm>
        </p:grpSpPr>
        <p:sp>
          <p:nvSpPr>
            <p:cNvPr id="4" name="Oval 4"/>
            <p:cNvSpPr>
              <a:spLocks noChangeArrowheads="1"/>
            </p:cNvSpPr>
            <p:nvPr/>
          </p:nvSpPr>
          <p:spPr bwMode="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C1CF9D">
                    <a:gamma/>
                    <a:tint val="42353"/>
                    <a:invGamma/>
                  </a:srgbClr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" name="AutoShape 5"/>
            <p:cNvSpPr>
              <a:spLocks noChangeArrowheads="1"/>
            </p:cNvSpPr>
            <p:nvPr/>
          </p:nvSpPr>
          <p:spPr bwMode="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>
                    <a:alpha val="50000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1066800" y="4152726"/>
            <a:ext cx="2295525" cy="1365250"/>
            <a:chOff x="471" y="272"/>
            <a:chExt cx="1161" cy="1539"/>
          </a:xfrm>
        </p:grpSpPr>
        <p:sp>
          <p:nvSpPr>
            <p:cNvPr id="7" name="Oval 7"/>
            <p:cNvSpPr>
              <a:spLocks noChangeArrowheads="1"/>
            </p:cNvSpPr>
            <p:nvPr/>
          </p:nvSpPr>
          <p:spPr bwMode="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C1CF9D">
                    <a:gamma/>
                    <a:tint val="42353"/>
                    <a:invGamma/>
                  </a:srgbClr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AutoShape 8"/>
            <p:cNvSpPr>
              <a:spLocks noChangeArrowheads="1"/>
            </p:cNvSpPr>
            <p:nvPr/>
          </p:nvSpPr>
          <p:spPr bwMode="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>
                    <a:alpha val="50000"/>
                  </a:schemeClr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1066800" y="2781126"/>
            <a:ext cx="2295525" cy="1365250"/>
            <a:chOff x="471" y="272"/>
            <a:chExt cx="1161" cy="1539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lt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C1CF9D">
                    <a:gamma/>
                    <a:tint val="42353"/>
                    <a:invGamma/>
                  </a:srgbClr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AutoShape 11"/>
            <p:cNvSpPr>
              <a:spLocks noChangeArrowheads="1"/>
            </p:cNvSpPr>
            <p:nvPr/>
          </p:nvSpPr>
          <p:spPr bwMode="lt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>
                    <a:alpha val="50000"/>
                  </a:schemeClr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2" name="AutoShape 12"/>
          <p:cNvSpPr>
            <a:spLocks noChangeArrowheads="1"/>
          </p:cNvSpPr>
          <p:nvPr/>
        </p:nvSpPr>
        <p:spPr bwMode="ltGray">
          <a:xfrm>
            <a:off x="3354388" y="3030363"/>
            <a:ext cx="4722812" cy="911225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white">
          <a:xfrm>
            <a:off x="1149350" y="3374851"/>
            <a:ext cx="212883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endParaRPr lang="en-US" sz="16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gray">
          <a:xfrm>
            <a:off x="3933825" y="3155776"/>
            <a:ext cx="358140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денежные средства, которые поступают в бюджет на безвозмездной и безвозвратной основе (например, налоги и сборы, платежи за пользование имуществом, безвозмездные поступления) </a:t>
            </a:r>
            <a:endParaRPr lang="en-US" sz="1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white">
          <a:xfrm>
            <a:off x="1149350" y="4751213"/>
            <a:ext cx="212883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endParaRPr lang="en-US" sz="16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white">
          <a:xfrm>
            <a:off x="1149350" y="6081538"/>
            <a:ext cx="212883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Дефицит/ Профицит</a:t>
            </a:r>
            <a:endParaRPr lang="en-US" sz="16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AutoShape 17"/>
          <p:cNvSpPr>
            <a:spLocks noChangeArrowheads="1"/>
          </p:cNvSpPr>
          <p:nvPr/>
        </p:nvSpPr>
        <p:spPr bwMode="gray">
          <a:xfrm>
            <a:off x="3351213" y="4374976"/>
            <a:ext cx="4649787" cy="911225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gray">
          <a:xfrm>
            <a:off x="3941763" y="4501976"/>
            <a:ext cx="3726581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выплачиваемые из бюджета денежные средства, направленные на обеспечение функций государства и удовлетворения общественных потребностей в сфере коммунального хозяйства, образования, культуры, спорта и других</a:t>
            </a:r>
            <a:endParaRPr lang="en-US" sz="1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AutoShape 19"/>
          <p:cNvSpPr>
            <a:spLocks noChangeArrowheads="1"/>
          </p:cNvSpPr>
          <p:nvPr/>
        </p:nvSpPr>
        <p:spPr bwMode="gray">
          <a:xfrm>
            <a:off x="3351213" y="5673551"/>
            <a:ext cx="4649787" cy="911225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gray">
          <a:xfrm>
            <a:off x="3932238" y="5819601"/>
            <a:ext cx="3506787" cy="5616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1050" dirty="0">
              <a:solidFill>
                <a:srgbClr val="000000"/>
              </a:solidFill>
            </a:endParaRP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расходов бюджета над его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доходами/ 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над его расходами </a:t>
            </a:r>
            <a:endParaRPr lang="en-US" sz="1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AutoShape 21"/>
          <p:cNvSpPr>
            <a:spLocks noChangeArrowheads="1"/>
          </p:cNvSpPr>
          <p:nvPr/>
        </p:nvSpPr>
        <p:spPr bwMode="gray">
          <a:xfrm>
            <a:off x="3354388" y="3314526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22"/>
          <p:cNvSpPr>
            <a:spLocks noChangeArrowheads="1"/>
          </p:cNvSpPr>
          <p:nvPr/>
        </p:nvSpPr>
        <p:spPr bwMode="gray">
          <a:xfrm>
            <a:off x="3362325" y="4603576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23"/>
          <p:cNvSpPr>
            <a:spLocks noChangeArrowheads="1"/>
          </p:cNvSpPr>
          <p:nvPr/>
        </p:nvSpPr>
        <p:spPr bwMode="gray">
          <a:xfrm>
            <a:off x="3352800" y="5949776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640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000" b="1" kern="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показатели бюджета городского поселения «</a:t>
            </a:r>
            <a:r>
              <a:rPr lang="ru-RU" altLang="ru-RU" sz="2000" b="1" kern="0" dirty="0" err="1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Емва</a:t>
            </a:r>
            <a:r>
              <a:rPr lang="ru-RU" altLang="ru-RU" sz="2000" b="1" kern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», тыс. руб.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1408494"/>
              </p:ext>
            </p:extLst>
          </p:nvPr>
        </p:nvGraphicFramePr>
        <p:xfrm>
          <a:off x="457200" y="1998663"/>
          <a:ext cx="8229600" cy="3931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(оценка)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</a:p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146 390,322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49 638,582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48 281,570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50 301,380</a:t>
                      </a:r>
                    </a:p>
                  </a:txBody>
                  <a:tcPr marT="45709" marB="45709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</a:p>
                    <a:p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148 670,220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51 033,979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51 434,049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53 237,449</a:t>
                      </a:r>
                    </a:p>
                  </a:txBody>
                  <a:tcPr marT="45709" marB="45709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Дефицит(-)/ Профицит(+)</a:t>
                      </a:r>
                    </a:p>
                    <a:p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279,898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-1 395,397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-3 152,479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-2 936,069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099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1800" b="1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Объем поступлений доходов в бюджет городского поселения "</a:t>
            </a:r>
            <a:r>
              <a:rPr lang="ru-RU" altLang="ru-RU" sz="1800" b="1" kern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Емва</a:t>
            </a:r>
            <a:r>
              <a:rPr lang="ru-RU" altLang="ru-RU" sz="1800" b="1" kern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r>
              <a:rPr lang="ru-RU" altLang="ru-RU" sz="1800" b="1" kern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altLang="ru-RU" sz="1800" b="1" kern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844403"/>
              </p:ext>
            </p:extLst>
          </p:nvPr>
        </p:nvGraphicFramePr>
        <p:xfrm>
          <a:off x="107503" y="1772815"/>
          <a:ext cx="9001000" cy="490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800200"/>
                <a:gridCol w="1800200"/>
                <a:gridCol w="1800200"/>
                <a:gridCol w="1800200"/>
              </a:tblGrid>
              <a:tr h="33123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поступлений в бюджет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(оценка)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331237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НЕНАЛОГОВЫЕ ДОХОДЫ, </a:t>
                      </a:r>
                      <a:r>
                        <a:rPr lang="ru-RU" sz="1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том числе: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32 256,599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33 956,770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34 745,560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35 694,470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19356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НДФЛ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21 605,000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23 356,000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23 633,000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24 082,000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22237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2 604,599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2 829,770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2 942,560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2 996,470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1791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сельхоз налог</a:t>
                      </a: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2079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</a:t>
                      </a: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5 061,500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5 313,000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5 732,000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6178,000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23677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Аренда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2 156,300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1 813,000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1 813,000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1 813,000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19356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Продажа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33123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возмещения ущерба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277,200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24714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346,000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331237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ПОСТУПЛЕНИЯ, в том числе: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114 133,723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15 681,812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13 536,01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14 606,91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22871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35 071,600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7 578,700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5 975,900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6 395,400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18551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51 455,131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7 502,154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7 538,126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8 189,526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21431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19,502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21,984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21,984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21,984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14840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МТБ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27 587,490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578,974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331237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1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ДОХОДОВ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146 390,322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49 638,582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48 281,570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50 301,380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197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200" b="1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БЮДЖЕТНЫХ АССИГНОВАНИЙ ГОРОДСКОГО ПОСЕЛЕНИЯ </a:t>
            </a:r>
            <a:r>
              <a:rPr lang="ru-RU" sz="1200" b="1" kern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"ЕМВА», </a:t>
            </a:r>
            <a:r>
              <a:rPr lang="ru-RU" sz="1200" b="1" kern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b="1" kern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2542833"/>
              </p:ext>
            </p:extLst>
          </p:nvPr>
        </p:nvGraphicFramePr>
        <p:xfrm>
          <a:off x="107504" y="1844823"/>
          <a:ext cx="8928992" cy="4786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2232248"/>
                <a:gridCol w="2232248"/>
                <a:gridCol w="2232248"/>
              </a:tblGrid>
              <a:tr h="611039">
                <a:tc>
                  <a:txBody>
                    <a:bodyPr/>
                    <a:lstStyle/>
                    <a:p>
                      <a:pPr algn="ctr"/>
                      <a:endParaRPr lang="ru-RU" sz="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</a:p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29" marB="4572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«Развитие жилищно-коммунального хозяйства и благоустройства городского поселения «</a:t>
                      </a:r>
                      <a:r>
                        <a:rPr lang="ru-RU" sz="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Емва</a:t>
                      </a:r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в том числе: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13 033,334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13 035,000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13 035,000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условий для комфортабельного проживания населения, в том числе поддержания и улучшения санитарного и эстетического состояния территории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7 633,334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7 500,000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500,000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жилищно-коммунального хозяйства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5 400,000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5 535,000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5 535,000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«Формирование комфортной городской среды на территории ГП «</a:t>
                      </a:r>
                      <a:r>
                        <a:rPr lang="ru-RU" sz="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Емва</a:t>
                      </a:r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в том числе: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5 604,890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5 307,526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5 958,926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комфортной городской среды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5 604,890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5 307,526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5 958,926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"Развитие транспортной системы на территории городского поселения "</a:t>
                      </a:r>
                      <a:r>
                        <a:rPr lang="ru-RU" sz="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Емва</a:t>
                      </a:r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в том числе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20 818,106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20 624,407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20 624,407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дорожного хозяйства на территории городского поселения "</a:t>
                      </a:r>
                      <a:r>
                        <a:rPr lang="ru-RU" sz="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Емва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20 714,906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20  521,207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20 521,207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безопасности дорожного движения на территории ГП "</a:t>
                      </a:r>
                      <a:r>
                        <a:rPr lang="ru-RU" sz="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Емва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103,200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103,200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103,200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 мероприятия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11 577,649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12 467,116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13 619,116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51 033,979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51 434,049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53 237,449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223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457200">
              <a:spcBef>
                <a:spcPts val="0"/>
              </a:spcBef>
              <a:defRPr/>
            </a:pPr>
            <a:r>
              <a:rPr lang="ru-RU" sz="2400" b="1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КОНТАКТНАЯ ИНФОРМАЦИЯ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endParaRPr lang="ru-RU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муниципального района «Княжпогостский»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Адрес: г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Емва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ул. Дзержинского, 81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(82139) 2-36-01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spcBef>
                <a:spcPts val="0"/>
              </a:spcBef>
              <a:buNone/>
              <a:defRPr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информацией о бюджете можно ознакомиться на официальном сайте администрации муниципального района «Княжпогостский» «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mrk11.ru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30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c42cdb8bde523c59c1a634323231aaa29f63f"/>
</p:tagLst>
</file>

<file path=ppt/theme/theme1.xml><?xml version="1.0" encoding="utf-8"?>
<a:theme xmlns:a="http://schemas.openxmlformats.org/drawingml/2006/main" name="Тема Office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592</Words>
  <Application>Microsoft Office PowerPoint</Application>
  <PresentationFormat>Экран (4:3)</PresentationFormat>
  <Paragraphs>187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БЮДЖЕТ ДЛЯ ГРАЖДАН (к проект решения Совета о бюджете городского поселения «Емва»  на 2021 год и плановый период 2022-2023 годов)</vt:lpstr>
      <vt:lpstr>Что такое бюджет для граждан?</vt:lpstr>
      <vt:lpstr>Основные понятия</vt:lpstr>
      <vt:lpstr>Основные показатели бюджета городского поселения «Емва», тыс. руб.</vt:lpstr>
      <vt:lpstr>Объем поступлений доходов в бюджет городского поселения "Емва", тыс.руб.</vt:lpstr>
      <vt:lpstr>РАСПРЕДЕЛЕНИЕ БЮДЖЕТНЫХ АССИГНОВАНИЙ ГОРОДСКОГО ПОСЕЛЕНИЯ "ЕМВА», тыс.руб.</vt:lpstr>
      <vt:lpstr>КОНТАКТНАЯ ИНФОРМАЦИЯ</vt:lpstr>
    </vt:vector>
  </TitlesOfParts>
  <Company>presentation-creation.ru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10конфиденциальность данных</dc:title>
  <dc:creator>obstinate</dc:creator>
  <dc:description>Шаблон презентации с сайта https://presentation-creation.ru/</dc:description>
  <cp:lastModifiedBy>Podryadchikova</cp:lastModifiedBy>
  <cp:revision>86</cp:revision>
  <dcterms:created xsi:type="dcterms:W3CDTF">2018-02-25T09:09:03Z</dcterms:created>
  <dcterms:modified xsi:type="dcterms:W3CDTF">2020-12-30T06:33:16Z</dcterms:modified>
</cp:coreProperties>
</file>