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9" r:id="rId1"/>
  </p:sldMasterIdLst>
  <p:notesMasterIdLst>
    <p:notesMasterId r:id="rId17"/>
  </p:notesMasterIdLst>
  <p:sldIdLst>
    <p:sldId id="256" r:id="rId2"/>
    <p:sldId id="257" r:id="rId3"/>
    <p:sldId id="301" r:id="rId4"/>
    <p:sldId id="292" r:id="rId5"/>
    <p:sldId id="259" r:id="rId6"/>
    <p:sldId id="302" r:id="rId7"/>
    <p:sldId id="303" r:id="rId8"/>
    <p:sldId id="258" r:id="rId9"/>
    <p:sldId id="304" r:id="rId10"/>
    <p:sldId id="296" r:id="rId11"/>
    <p:sldId id="274" r:id="rId12"/>
    <p:sldId id="271" r:id="rId13"/>
    <p:sldId id="273" r:id="rId14"/>
    <p:sldId id="282" r:id="rId15"/>
    <p:sldId id="290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31D48"/>
    <a:srgbClr val="BBCF8D"/>
    <a:srgbClr val="E9F0D8"/>
    <a:srgbClr val="FFFF99"/>
    <a:srgbClr val="FFCCFF"/>
    <a:srgbClr val="CCFFCC"/>
    <a:srgbClr val="740B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43" autoAdjust="0"/>
    <p:restoredTop sz="94629" autoAdjust="0"/>
  </p:normalViewPr>
  <p:slideViewPr>
    <p:cSldViewPr>
      <p:cViewPr varScale="1">
        <p:scale>
          <a:sx n="75" d="100"/>
          <a:sy n="75" d="100"/>
        </p:scale>
        <p:origin x="-102" y="-7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56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CD1DB72-7F8F-4E2A-A00A-E83DF7CE947F}" type="doc">
      <dgm:prSet loTypeId="urn:microsoft.com/office/officeart/2005/8/layout/equation1" loCatId="relationship" qsTypeId="urn:microsoft.com/office/officeart/2005/8/quickstyle/simple1" qsCatId="simple" csTypeId="urn:microsoft.com/office/officeart/2005/8/colors/accent1_2" csCatId="accent1" phldr="1"/>
      <dgm:spPr/>
    </dgm:pt>
    <dgm:pt modelId="{22696057-B287-4EFB-96CD-3F248CB196C8}" type="pres">
      <dgm:prSet presAssocID="{6CD1DB72-7F8F-4E2A-A00A-E83DF7CE947F}" presName="linearFlow" presStyleCnt="0">
        <dgm:presLayoutVars>
          <dgm:dir/>
          <dgm:resizeHandles val="exact"/>
        </dgm:presLayoutVars>
      </dgm:prSet>
      <dgm:spPr/>
    </dgm:pt>
  </dgm:ptLst>
  <dgm:cxnLst>
    <dgm:cxn modelId="{8D6CE9DE-8DB5-4910-9F5C-452A3CB1B6FF}" type="presOf" srcId="{6CD1DB72-7F8F-4E2A-A00A-E83DF7CE947F}" destId="{22696057-B287-4EFB-96CD-3F248CB196C8}" srcOrd="0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87F0848-AF2F-40C0-8A76-87CB969DD4CF}" type="doc">
      <dgm:prSet loTypeId="urn:microsoft.com/office/officeart/2005/8/layout/chevron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C3158A1-B4A7-4616-A8E6-6FB1674B6A73}">
      <dgm:prSet phldrT="[Текст]"/>
      <dgm:spPr/>
      <dgm:t>
        <a:bodyPr/>
        <a:lstStyle/>
        <a:p>
          <a:r>
            <a:rPr lang="ru-RU" dirty="0" smtClean="0"/>
            <a:t>2019</a:t>
          </a:r>
          <a:endParaRPr lang="ru-RU" dirty="0"/>
        </a:p>
      </dgm:t>
    </dgm:pt>
    <dgm:pt modelId="{DB20947A-A904-41B8-9CB3-C7A7B7596E2E}" type="parTrans" cxnId="{9F01F89F-745C-4E5B-A33A-479EE837F7AF}">
      <dgm:prSet/>
      <dgm:spPr/>
      <dgm:t>
        <a:bodyPr/>
        <a:lstStyle/>
        <a:p>
          <a:endParaRPr lang="ru-RU"/>
        </a:p>
      </dgm:t>
    </dgm:pt>
    <dgm:pt modelId="{69F916A9-7AA6-47AB-8532-91A8653F25E7}" type="sibTrans" cxnId="{9F01F89F-745C-4E5B-A33A-479EE837F7AF}">
      <dgm:prSet/>
      <dgm:spPr/>
      <dgm:t>
        <a:bodyPr/>
        <a:lstStyle/>
        <a:p>
          <a:endParaRPr lang="ru-RU"/>
        </a:p>
      </dgm:t>
    </dgm:pt>
    <dgm:pt modelId="{BCCEBAC4-126B-412C-BC20-C48EB53680D7}">
      <dgm:prSet phldrT="[Текст]"/>
      <dgm:spPr/>
      <dgm:t>
        <a:bodyPr/>
        <a:lstStyle/>
        <a:p>
          <a:r>
            <a:rPr lang="ru-RU" dirty="0" smtClean="0"/>
            <a:t>Акцизы 2 592,00 </a:t>
          </a:r>
          <a:r>
            <a:rPr lang="ru-RU" dirty="0" err="1" smtClean="0"/>
            <a:t>тыс.руб</a:t>
          </a:r>
          <a:r>
            <a:rPr lang="ru-RU" dirty="0" smtClean="0"/>
            <a:t>.</a:t>
          </a:r>
          <a:endParaRPr lang="ru-RU" dirty="0"/>
        </a:p>
      </dgm:t>
    </dgm:pt>
    <dgm:pt modelId="{0801CBE4-53BD-48E6-A678-C327673708C3}" type="parTrans" cxnId="{B32733B9-099A-409A-88EE-5E233D70F29E}">
      <dgm:prSet/>
      <dgm:spPr/>
      <dgm:t>
        <a:bodyPr/>
        <a:lstStyle/>
        <a:p>
          <a:endParaRPr lang="ru-RU"/>
        </a:p>
      </dgm:t>
    </dgm:pt>
    <dgm:pt modelId="{E607A2CD-6A75-4022-AE04-4E5B4AD096A6}" type="sibTrans" cxnId="{B32733B9-099A-409A-88EE-5E233D70F29E}">
      <dgm:prSet/>
      <dgm:spPr/>
      <dgm:t>
        <a:bodyPr/>
        <a:lstStyle/>
        <a:p>
          <a:endParaRPr lang="ru-RU"/>
        </a:p>
      </dgm:t>
    </dgm:pt>
    <dgm:pt modelId="{1C3EE675-EE39-42CE-979F-633558251C26}">
      <dgm:prSet phldrT="[Текст]"/>
      <dgm:spPr/>
      <dgm:t>
        <a:bodyPr/>
        <a:lstStyle/>
        <a:p>
          <a:r>
            <a:rPr lang="ru-RU" dirty="0" smtClean="0"/>
            <a:t>МБТ 30,806 </a:t>
          </a:r>
          <a:r>
            <a:rPr lang="ru-RU" dirty="0" err="1" smtClean="0"/>
            <a:t>тыс.руб</a:t>
          </a:r>
          <a:r>
            <a:rPr lang="ru-RU" dirty="0" smtClean="0"/>
            <a:t>.</a:t>
          </a:r>
          <a:endParaRPr lang="ru-RU" dirty="0"/>
        </a:p>
      </dgm:t>
    </dgm:pt>
    <dgm:pt modelId="{FCA3C060-7682-45B9-ABEB-9778C2BBA240}" type="parTrans" cxnId="{A3C9D6BE-3913-4A9C-88D2-E3742B479FA9}">
      <dgm:prSet/>
      <dgm:spPr/>
      <dgm:t>
        <a:bodyPr/>
        <a:lstStyle/>
        <a:p>
          <a:endParaRPr lang="ru-RU"/>
        </a:p>
      </dgm:t>
    </dgm:pt>
    <dgm:pt modelId="{E82729A4-6184-48BB-8E2D-22BAC7B94123}" type="sibTrans" cxnId="{A3C9D6BE-3913-4A9C-88D2-E3742B479FA9}">
      <dgm:prSet/>
      <dgm:spPr/>
      <dgm:t>
        <a:bodyPr/>
        <a:lstStyle/>
        <a:p>
          <a:endParaRPr lang="ru-RU"/>
        </a:p>
      </dgm:t>
    </dgm:pt>
    <dgm:pt modelId="{F3782ADF-2820-4297-B7DD-4F769D526F85}">
      <dgm:prSet phldrT="[Текст]"/>
      <dgm:spPr/>
      <dgm:t>
        <a:bodyPr/>
        <a:lstStyle/>
        <a:p>
          <a:r>
            <a:rPr lang="ru-RU" dirty="0" smtClean="0"/>
            <a:t>2020</a:t>
          </a:r>
          <a:endParaRPr lang="ru-RU" dirty="0"/>
        </a:p>
      </dgm:t>
    </dgm:pt>
    <dgm:pt modelId="{06B4612F-A5D9-4F49-9B44-CAF8607FCC21}" type="parTrans" cxnId="{6E54995B-B1AD-47F9-8114-0D4B3B10ED8F}">
      <dgm:prSet/>
      <dgm:spPr/>
      <dgm:t>
        <a:bodyPr/>
        <a:lstStyle/>
        <a:p>
          <a:endParaRPr lang="ru-RU"/>
        </a:p>
      </dgm:t>
    </dgm:pt>
    <dgm:pt modelId="{CE854862-526E-4D64-A63D-9BA4AF1DD896}" type="sibTrans" cxnId="{6E54995B-B1AD-47F9-8114-0D4B3B10ED8F}">
      <dgm:prSet/>
      <dgm:spPr/>
      <dgm:t>
        <a:bodyPr/>
        <a:lstStyle/>
        <a:p>
          <a:endParaRPr lang="ru-RU"/>
        </a:p>
      </dgm:t>
    </dgm:pt>
    <dgm:pt modelId="{9B6C699E-6FB8-4178-907D-2722CB855095}">
      <dgm:prSet phldrT="[Текст]"/>
      <dgm:spPr/>
      <dgm:t>
        <a:bodyPr/>
        <a:lstStyle/>
        <a:p>
          <a:r>
            <a:rPr lang="ru-RU" dirty="0" smtClean="0"/>
            <a:t>Акцизы 2 860,371 </a:t>
          </a:r>
          <a:r>
            <a:rPr lang="ru-RU" dirty="0" err="1" smtClean="0"/>
            <a:t>тыс.руб</a:t>
          </a:r>
          <a:r>
            <a:rPr lang="ru-RU" dirty="0" smtClean="0"/>
            <a:t>.</a:t>
          </a:r>
          <a:endParaRPr lang="ru-RU" dirty="0"/>
        </a:p>
      </dgm:t>
    </dgm:pt>
    <dgm:pt modelId="{52CE0238-33B9-4636-B1F4-A508C74FDB3F}" type="parTrans" cxnId="{8E24B751-0F39-48C3-BBF8-AD4CBCE8A906}">
      <dgm:prSet/>
      <dgm:spPr/>
      <dgm:t>
        <a:bodyPr/>
        <a:lstStyle/>
        <a:p>
          <a:endParaRPr lang="ru-RU"/>
        </a:p>
      </dgm:t>
    </dgm:pt>
    <dgm:pt modelId="{E77EC708-A89E-40AF-AC0E-8055AD27A348}" type="sibTrans" cxnId="{8E24B751-0F39-48C3-BBF8-AD4CBCE8A906}">
      <dgm:prSet/>
      <dgm:spPr/>
      <dgm:t>
        <a:bodyPr/>
        <a:lstStyle/>
        <a:p>
          <a:endParaRPr lang="ru-RU"/>
        </a:p>
      </dgm:t>
    </dgm:pt>
    <dgm:pt modelId="{1F126D5B-064B-4DCB-BBDA-39BB8F5F4202}">
      <dgm:prSet phldrT="[Текст]"/>
      <dgm:spPr/>
      <dgm:t>
        <a:bodyPr/>
        <a:lstStyle/>
        <a:p>
          <a:r>
            <a:rPr lang="ru-RU" dirty="0" smtClean="0"/>
            <a:t>МБТ 30,80 </a:t>
          </a:r>
          <a:r>
            <a:rPr lang="ru-RU" dirty="0" err="1" smtClean="0"/>
            <a:t>тыс.руб</a:t>
          </a:r>
          <a:r>
            <a:rPr lang="ru-RU" dirty="0" smtClean="0"/>
            <a:t>.</a:t>
          </a:r>
          <a:endParaRPr lang="ru-RU" dirty="0"/>
        </a:p>
      </dgm:t>
    </dgm:pt>
    <dgm:pt modelId="{11D8A949-9FD5-428C-9435-6816D79DAD11}" type="parTrans" cxnId="{31A51E86-08BB-4F58-ADDF-068EDCB2640F}">
      <dgm:prSet/>
      <dgm:spPr/>
      <dgm:t>
        <a:bodyPr/>
        <a:lstStyle/>
        <a:p>
          <a:endParaRPr lang="ru-RU"/>
        </a:p>
      </dgm:t>
    </dgm:pt>
    <dgm:pt modelId="{53B8E65B-6955-4D36-9FF1-56AEADC5C941}" type="sibTrans" cxnId="{31A51E86-08BB-4F58-ADDF-068EDCB2640F}">
      <dgm:prSet/>
      <dgm:spPr/>
      <dgm:t>
        <a:bodyPr/>
        <a:lstStyle/>
        <a:p>
          <a:endParaRPr lang="ru-RU"/>
        </a:p>
      </dgm:t>
    </dgm:pt>
    <dgm:pt modelId="{73DA8F2F-C958-4C02-A7D1-EDD6FAAD72BD}">
      <dgm:prSet phldrT="[Текст]"/>
      <dgm:spPr/>
      <dgm:t>
        <a:bodyPr/>
        <a:lstStyle/>
        <a:p>
          <a:r>
            <a:rPr lang="ru-RU" dirty="0" smtClean="0"/>
            <a:t>2021</a:t>
          </a:r>
          <a:endParaRPr lang="ru-RU" dirty="0"/>
        </a:p>
      </dgm:t>
    </dgm:pt>
    <dgm:pt modelId="{D940E56C-FF99-4460-9ED6-56FBC5D5217F}" type="parTrans" cxnId="{9F350C5A-09D6-4F72-9299-2FD2AFB11871}">
      <dgm:prSet/>
      <dgm:spPr/>
      <dgm:t>
        <a:bodyPr/>
        <a:lstStyle/>
        <a:p>
          <a:endParaRPr lang="ru-RU"/>
        </a:p>
      </dgm:t>
    </dgm:pt>
    <dgm:pt modelId="{C3754DBD-D96A-4397-B293-63C72BF3B08F}" type="sibTrans" cxnId="{9F350C5A-09D6-4F72-9299-2FD2AFB11871}">
      <dgm:prSet/>
      <dgm:spPr/>
      <dgm:t>
        <a:bodyPr/>
        <a:lstStyle/>
        <a:p>
          <a:endParaRPr lang="ru-RU"/>
        </a:p>
      </dgm:t>
    </dgm:pt>
    <dgm:pt modelId="{DFD1AAE9-870E-462F-81D3-241905D2A494}">
      <dgm:prSet phldrT="[Текст]"/>
      <dgm:spPr/>
      <dgm:t>
        <a:bodyPr/>
        <a:lstStyle/>
        <a:p>
          <a:r>
            <a:rPr lang="ru-RU" dirty="0" smtClean="0"/>
            <a:t>Акцизы 3 028,049 </a:t>
          </a:r>
          <a:r>
            <a:rPr lang="ru-RU" dirty="0" err="1" smtClean="0"/>
            <a:t>тыс.руб</a:t>
          </a:r>
          <a:r>
            <a:rPr lang="ru-RU" dirty="0" smtClean="0"/>
            <a:t>.</a:t>
          </a:r>
          <a:endParaRPr lang="ru-RU" dirty="0"/>
        </a:p>
      </dgm:t>
    </dgm:pt>
    <dgm:pt modelId="{D75AE997-AD69-46DE-90A5-7E5AD028DB3B}" type="parTrans" cxnId="{7B2EE11E-539B-4C0A-93B4-639C1E79FB13}">
      <dgm:prSet/>
      <dgm:spPr/>
      <dgm:t>
        <a:bodyPr/>
        <a:lstStyle/>
        <a:p>
          <a:endParaRPr lang="ru-RU"/>
        </a:p>
      </dgm:t>
    </dgm:pt>
    <dgm:pt modelId="{CE1700AE-7CE0-4221-A877-DE3F04BBF7A2}" type="sibTrans" cxnId="{7B2EE11E-539B-4C0A-93B4-639C1E79FB13}">
      <dgm:prSet/>
      <dgm:spPr/>
      <dgm:t>
        <a:bodyPr/>
        <a:lstStyle/>
        <a:p>
          <a:endParaRPr lang="ru-RU"/>
        </a:p>
      </dgm:t>
    </dgm:pt>
    <dgm:pt modelId="{3A627C75-374D-455D-8803-199D4A187C30}">
      <dgm:prSet phldrT="[Текст]"/>
      <dgm:spPr/>
      <dgm:t>
        <a:bodyPr/>
        <a:lstStyle/>
        <a:p>
          <a:r>
            <a:rPr lang="ru-RU" dirty="0" smtClean="0"/>
            <a:t>МБТ 30,80 </a:t>
          </a:r>
          <a:r>
            <a:rPr lang="ru-RU" dirty="0" err="1" smtClean="0"/>
            <a:t>тыс.руб</a:t>
          </a:r>
          <a:r>
            <a:rPr lang="ru-RU" dirty="0" smtClean="0"/>
            <a:t>.</a:t>
          </a:r>
          <a:endParaRPr lang="ru-RU" dirty="0"/>
        </a:p>
      </dgm:t>
    </dgm:pt>
    <dgm:pt modelId="{A8963AD8-2F3D-4276-A323-0CE97A094E10}" type="parTrans" cxnId="{91CF216A-6817-4C27-B116-16D04B5770EE}">
      <dgm:prSet/>
      <dgm:spPr/>
      <dgm:t>
        <a:bodyPr/>
        <a:lstStyle/>
        <a:p>
          <a:endParaRPr lang="ru-RU"/>
        </a:p>
      </dgm:t>
    </dgm:pt>
    <dgm:pt modelId="{6BA8457E-67F6-4EB7-909B-1612483E71F2}" type="sibTrans" cxnId="{91CF216A-6817-4C27-B116-16D04B5770EE}">
      <dgm:prSet/>
      <dgm:spPr/>
      <dgm:t>
        <a:bodyPr/>
        <a:lstStyle/>
        <a:p>
          <a:endParaRPr lang="ru-RU"/>
        </a:p>
      </dgm:t>
    </dgm:pt>
    <dgm:pt modelId="{8624A9BC-C07E-4CE6-84E2-44E2C7D55BBF}" type="pres">
      <dgm:prSet presAssocID="{687F0848-AF2F-40C0-8A76-87CB969DD4C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363662C-A2CB-4323-8A3C-C8B8CCB55853}" type="pres">
      <dgm:prSet presAssocID="{EC3158A1-B4A7-4616-A8E6-6FB1674B6A73}" presName="composite" presStyleCnt="0"/>
      <dgm:spPr/>
    </dgm:pt>
    <dgm:pt modelId="{17E95F75-960C-4B54-B99C-7B117203FD2C}" type="pres">
      <dgm:prSet presAssocID="{EC3158A1-B4A7-4616-A8E6-6FB1674B6A73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FE0067-607D-49AD-832B-C3B4430571B4}" type="pres">
      <dgm:prSet presAssocID="{EC3158A1-B4A7-4616-A8E6-6FB1674B6A73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8EB4A3-72E5-4C75-8827-D7A86AB9BF1B}" type="pres">
      <dgm:prSet presAssocID="{69F916A9-7AA6-47AB-8532-91A8653F25E7}" presName="sp" presStyleCnt="0"/>
      <dgm:spPr/>
    </dgm:pt>
    <dgm:pt modelId="{41435707-FA95-442C-9169-3657591444C7}" type="pres">
      <dgm:prSet presAssocID="{F3782ADF-2820-4297-B7DD-4F769D526F85}" presName="composite" presStyleCnt="0"/>
      <dgm:spPr/>
    </dgm:pt>
    <dgm:pt modelId="{E9D9EF13-4134-491B-9B6C-75C0A55D310A}" type="pres">
      <dgm:prSet presAssocID="{F3782ADF-2820-4297-B7DD-4F769D526F85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62C51F-7AA3-4411-AEDB-15EE27851F34}" type="pres">
      <dgm:prSet presAssocID="{F3782ADF-2820-4297-B7DD-4F769D526F85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AB1A24-89F8-434C-85B8-7516AD064E55}" type="pres">
      <dgm:prSet presAssocID="{CE854862-526E-4D64-A63D-9BA4AF1DD896}" presName="sp" presStyleCnt="0"/>
      <dgm:spPr/>
    </dgm:pt>
    <dgm:pt modelId="{67AAB06A-003F-4D74-9C76-CCF96F77A34E}" type="pres">
      <dgm:prSet presAssocID="{73DA8F2F-C958-4C02-A7D1-EDD6FAAD72BD}" presName="composite" presStyleCnt="0"/>
      <dgm:spPr/>
    </dgm:pt>
    <dgm:pt modelId="{51BB5DF2-064C-4199-BE87-A6F064D8B797}" type="pres">
      <dgm:prSet presAssocID="{73DA8F2F-C958-4C02-A7D1-EDD6FAAD72BD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795FFA-7DB1-4975-BB96-D66A34059859}" type="pres">
      <dgm:prSet presAssocID="{73DA8F2F-C958-4C02-A7D1-EDD6FAAD72BD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499851C-03B4-49ED-98A7-6D0D25D4F7F7}" type="presOf" srcId="{F3782ADF-2820-4297-B7DD-4F769D526F85}" destId="{E9D9EF13-4134-491B-9B6C-75C0A55D310A}" srcOrd="0" destOrd="0" presId="urn:microsoft.com/office/officeart/2005/8/layout/chevron2"/>
    <dgm:cxn modelId="{A603A2E3-FE96-4492-8B04-41868721B8DD}" type="presOf" srcId="{EC3158A1-B4A7-4616-A8E6-6FB1674B6A73}" destId="{17E95F75-960C-4B54-B99C-7B117203FD2C}" srcOrd="0" destOrd="0" presId="urn:microsoft.com/office/officeart/2005/8/layout/chevron2"/>
    <dgm:cxn modelId="{4FF72922-7C0E-4F75-A605-EB812857F8C4}" type="presOf" srcId="{73DA8F2F-C958-4C02-A7D1-EDD6FAAD72BD}" destId="{51BB5DF2-064C-4199-BE87-A6F064D8B797}" srcOrd="0" destOrd="0" presId="urn:microsoft.com/office/officeart/2005/8/layout/chevron2"/>
    <dgm:cxn modelId="{91CF216A-6817-4C27-B116-16D04B5770EE}" srcId="{73DA8F2F-C958-4C02-A7D1-EDD6FAAD72BD}" destId="{3A627C75-374D-455D-8803-199D4A187C30}" srcOrd="1" destOrd="0" parTransId="{A8963AD8-2F3D-4276-A323-0CE97A094E10}" sibTransId="{6BA8457E-67F6-4EB7-909B-1612483E71F2}"/>
    <dgm:cxn modelId="{B32733B9-099A-409A-88EE-5E233D70F29E}" srcId="{EC3158A1-B4A7-4616-A8E6-6FB1674B6A73}" destId="{BCCEBAC4-126B-412C-BC20-C48EB53680D7}" srcOrd="0" destOrd="0" parTransId="{0801CBE4-53BD-48E6-A678-C327673708C3}" sibTransId="{E607A2CD-6A75-4022-AE04-4E5B4AD096A6}"/>
    <dgm:cxn modelId="{8E24B751-0F39-48C3-BBF8-AD4CBCE8A906}" srcId="{F3782ADF-2820-4297-B7DD-4F769D526F85}" destId="{9B6C699E-6FB8-4178-907D-2722CB855095}" srcOrd="0" destOrd="0" parTransId="{52CE0238-33B9-4636-B1F4-A508C74FDB3F}" sibTransId="{E77EC708-A89E-40AF-AC0E-8055AD27A348}"/>
    <dgm:cxn modelId="{6E54995B-B1AD-47F9-8114-0D4B3B10ED8F}" srcId="{687F0848-AF2F-40C0-8A76-87CB969DD4CF}" destId="{F3782ADF-2820-4297-B7DD-4F769D526F85}" srcOrd="1" destOrd="0" parTransId="{06B4612F-A5D9-4F49-9B44-CAF8607FCC21}" sibTransId="{CE854862-526E-4D64-A63D-9BA4AF1DD896}"/>
    <dgm:cxn modelId="{1B042B2C-28E9-4B3D-9104-E0C8A3F66E00}" type="presOf" srcId="{BCCEBAC4-126B-412C-BC20-C48EB53680D7}" destId="{4AFE0067-607D-49AD-832B-C3B4430571B4}" srcOrd="0" destOrd="0" presId="urn:microsoft.com/office/officeart/2005/8/layout/chevron2"/>
    <dgm:cxn modelId="{24A0E3A2-D1B2-4430-9F06-5F54F2BFA538}" type="presOf" srcId="{9B6C699E-6FB8-4178-907D-2722CB855095}" destId="{F562C51F-7AA3-4411-AEDB-15EE27851F34}" srcOrd="0" destOrd="0" presId="urn:microsoft.com/office/officeart/2005/8/layout/chevron2"/>
    <dgm:cxn modelId="{ED343587-1E9F-417D-9361-1F1EC6C2C013}" type="presOf" srcId="{3A627C75-374D-455D-8803-199D4A187C30}" destId="{8F795FFA-7DB1-4975-BB96-D66A34059859}" srcOrd="0" destOrd="1" presId="urn:microsoft.com/office/officeart/2005/8/layout/chevron2"/>
    <dgm:cxn modelId="{7B2EE11E-539B-4C0A-93B4-639C1E79FB13}" srcId="{73DA8F2F-C958-4C02-A7D1-EDD6FAAD72BD}" destId="{DFD1AAE9-870E-462F-81D3-241905D2A494}" srcOrd="0" destOrd="0" parTransId="{D75AE997-AD69-46DE-90A5-7E5AD028DB3B}" sibTransId="{CE1700AE-7CE0-4221-A877-DE3F04BBF7A2}"/>
    <dgm:cxn modelId="{8695DAFC-D7F9-418C-8D50-EF0067B47FA3}" type="presOf" srcId="{DFD1AAE9-870E-462F-81D3-241905D2A494}" destId="{8F795FFA-7DB1-4975-BB96-D66A34059859}" srcOrd="0" destOrd="0" presId="urn:microsoft.com/office/officeart/2005/8/layout/chevron2"/>
    <dgm:cxn modelId="{9F01F89F-745C-4E5B-A33A-479EE837F7AF}" srcId="{687F0848-AF2F-40C0-8A76-87CB969DD4CF}" destId="{EC3158A1-B4A7-4616-A8E6-6FB1674B6A73}" srcOrd="0" destOrd="0" parTransId="{DB20947A-A904-41B8-9CB3-C7A7B7596E2E}" sibTransId="{69F916A9-7AA6-47AB-8532-91A8653F25E7}"/>
    <dgm:cxn modelId="{3325A1B7-F1FB-44FF-A1C3-1DD4D4763F8A}" type="presOf" srcId="{1C3EE675-EE39-42CE-979F-633558251C26}" destId="{4AFE0067-607D-49AD-832B-C3B4430571B4}" srcOrd="0" destOrd="1" presId="urn:microsoft.com/office/officeart/2005/8/layout/chevron2"/>
    <dgm:cxn modelId="{A3C9D6BE-3913-4A9C-88D2-E3742B479FA9}" srcId="{EC3158A1-B4A7-4616-A8E6-6FB1674B6A73}" destId="{1C3EE675-EE39-42CE-979F-633558251C26}" srcOrd="1" destOrd="0" parTransId="{FCA3C060-7682-45B9-ABEB-9778C2BBA240}" sibTransId="{E82729A4-6184-48BB-8E2D-22BAC7B94123}"/>
    <dgm:cxn modelId="{C6BA382A-69C2-4880-8EBE-72845193B002}" type="presOf" srcId="{687F0848-AF2F-40C0-8A76-87CB969DD4CF}" destId="{8624A9BC-C07E-4CE6-84E2-44E2C7D55BBF}" srcOrd="0" destOrd="0" presId="urn:microsoft.com/office/officeart/2005/8/layout/chevron2"/>
    <dgm:cxn modelId="{9F350C5A-09D6-4F72-9299-2FD2AFB11871}" srcId="{687F0848-AF2F-40C0-8A76-87CB969DD4CF}" destId="{73DA8F2F-C958-4C02-A7D1-EDD6FAAD72BD}" srcOrd="2" destOrd="0" parTransId="{D940E56C-FF99-4460-9ED6-56FBC5D5217F}" sibTransId="{C3754DBD-D96A-4397-B293-63C72BF3B08F}"/>
    <dgm:cxn modelId="{31A51E86-08BB-4F58-ADDF-068EDCB2640F}" srcId="{F3782ADF-2820-4297-B7DD-4F769D526F85}" destId="{1F126D5B-064B-4DCB-BBDA-39BB8F5F4202}" srcOrd="1" destOrd="0" parTransId="{11D8A949-9FD5-428C-9435-6816D79DAD11}" sibTransId="{53B8E65B-6955-4D36-9FF1-56AEADC5C941}"/>
    <dgm:cxn modelId="{ED6EA1B9-5001-4BE1-BF6F-1C60C053C648}" type="presOf" srcId="{1F126D5B-064B-4DCB-BBDA-39BB8F5F4202}" destId="{F562C51F-7AA3-4411-AEDB-15EE27851F34}" srcOrd="0" destOrd="1" presId="urn:microsoft.com/office/officeart/2005/8/layout/chevron2"/>
    <dgm:cxn modelId="{8A7161DF-014F-4963-8AA3-296DB1D6A6EA}" type="presParOf" srcId="{8624A9BC-C07E-4CE6-84E2-44E2C7D55BBF}" destId="{C363662C-A2CB-4323-8A3C-C8B8CCB55853}" srcOrd="0" destOrd="0" presId="urn:microsoft.com/office/officeart/2005/8/layout/chevron2"/>
    <dgm:cxn modelId="{E2531C3E-CE48-4167-80F7-B39F476C92A4}" type="presParOf" srcId="{C363662C-A2CB-4323-8A3C-C8B8CCB55853}" destId="{17E95F75-960C-4B54-B99C-7B117203FD2C}" srcOrd="0" destOrd="0" presId="urn:microsoft.com/office/officeart/2005/8/layout/chevron2"/>
    <dgm:cxn modelId="{8DCE59B5-CD14-4887-8C08-808C6ADA62B0}" type="presParOf" srcId="{C363662C-A2CB-4323-8A3C-C8B8CCB55853}" destId="{4AFE0067-607D-49AD-832B-C3B4430571B4}" srcOrd="1" destOrd="0" presId="urn:microsoft.com/office/officeart/2005/8/layout/chevron2"/>
    <dgm:cxn modelId="{670A7337-C8F5-4757-807D-44ABBC964F32}" type="presParOf" srcId="{8624A9BC-C07E-4CE6-84E2-44E2C7D55BBF}" destId="{BC8EB4A3-72E5-4C75-8827-D7A86AB9BF1B}" srcOrd="1" destOrd="0" presId="urn:microsoft.com/office/officeart/2005/8/layout/chevron2"/>
    <dgm:cxn modelId="{79AA477F-75AF-4C37-B1D7-C46D4136F61A}" type="presParOf" srcId="{8624A9BC-C07E-4CE6-84E2-44E2C7D55BBF}" destId="{41435707-FA95-442C-9169-3657591444C7}" srcOrd="2" destOrd="0" presId="urn:microsoft.com/office/officeart/2005/8/layout/chevron2"/>
    <dgm:cxn modelId="{472F02CE-9714-4A24-BDE6-7718181BAC6C}" type="presParOf" srcId="{41435707-FA95-442C-9169-3657591444C7}" destId="{E9D9EF13-4134-491B-9B6C-75C0A55D310A}" srcOrd="0" destOrd="0" presId="urn:microsoft.com/office/officeart/2005/8/layout/chevron2"/>
    <dgm:cxn modelId="{E68186F7-B921-4AD1-A5B9-C25437254875}" type="presParOf" srcId="{41435707-FA95-442C-9169-3657591444C7}" destId="{F562C51F-7AA3-4411-AEDB-15EE27851F34}" srcOrd="1" destOrd="0" presId="urn:microsoft.com/office/officeart/2005/8/layout/chevron2"/>
    <dgm:cxn modelId="{98339BE6-C2B7-494D-8F63-4FA6D2C7E692}" type="presParOf" srcId="{8624A9BC-C07E-4CE6-84E2-44E2C7D55BBF}" destId="{1EAB1A24-89F8-434C-85B8-7516AD064E55}" srcOrd="3" destOrd="0" presId="urn:microsoft.com/office/officeart/2005/8/layout/chevron2"/>
    <dgm:cxn modelId="{D8270ED1-7CC5-434E-AF62-3997CF29485B}" type="presParOf" srcId="{8624A9BC-C07E-4CE6-84E2-44E2C7D55BBF}" destId="{67AAB06A-003F-4D74-9C76-CCF96F77A34E}" srcOrd="4" destOrd="0" presId="urn:microsoft.com/office/officeart/2005/8/layout/chevron2"/>
    <dgm:cxn modelId="{6EA52DE9-064B-48DC-8033-02FEE533ADEE}" type="presParOf" srcId="{67AAB06A-003F-4D74-9C76-CCF96F77A34E}" destId="{51BB5DF2-064C-4199-BE87-A6F064D8B797}" srcOrd="0" destOrd="0" presId="urn:microsoft.com/office/officeart/2005/8/layout/chevron2"/>
    <dgm:cxn modelId="{5B5073E6-F388-4494-A83C-BE7703568954}" type="presParOf" srcId="{67AAB06A-003F-4D74-9C76-CCF96F77A34E}" destId="{8F795FFA-7DB1-4975-BB96-D66A34059859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E95F75-960C-4B54-B99C-7B117203FD2C}">
      <dsp:nvSpPr>
        <dsp:cNvPr id="0" name=""/>
        <dsp:cNvSpPr/>
      </dsp:nvSpPr>
      <dsp:spPr>
        <a:xfrm rot="5400000">
          <a:off x="-213323" y="215654"/>
          <a:ext cx="1422156" cy="995509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1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2019</a:t>
          </a:r>
          <a:endParaRPr lang="ru-RU" sz="2800" kern="1200" dirty="0"/>
        </a:p>
      </dsp:txBody>
      <dsp:txXfrm rot="-5400000">
        <a:off x="1" y="500086"/>
        <a:ext cx="995509" cy="426647"/>
      </dsp:txXfrm>
    </dsp:sp>
    <dsp:sp modelId="{4AFE0067-607D-49AD-832B-C3B4430571B4}">
      <dsp:nvSpPr>
        <dsp:cNvPr id="0" name=""/>
        <dsp:cNvSpPr/>
      </dsp:nvSpPr>
      <dsp:spPr>
        <a:xfrm rot="5400000">
          <a:off x="3909053" y="-2911213"/>
          <a:ext cx="924401" cy="675149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84912" tIns="16510" rIns="16510" bIns="1651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600" kern="1200" dirty="0" smtClean="0"/>
            <a:t>Акцизы 2 592,00 </a:t>
          </a:r>
          <a:r>
            <a:rPr lang="ru-RU" sz="2600" kern="1200" dirty="0" err="1" smtClean="0"/>
            <a:t>тыс.руб</a:t>
          </a:r>
          <a:r>
            <a:rPr lang="ru-RU" sz="2600" kern="1200" dirty="0" smtClean="0"/>
            <a:t>.</a:t>
          </a:r>
          <a:endParaRPr lang="ru-RU" sz="260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600" kern="1200" dirty="0" smtClean="0"/>
            <a:t>МБТ 30,806 </a:t>
          </a:r>
          <a:r>
            <a:rPr lang="ru-RU" sz="2600" kern="1200" dirty="0" err="1" smtClean="0"/>
            <a:t>тыс.руб</a:t>
          </a:r>
          <a:r>
            <a:rPr lang="ru-RU" sz="2600" kern="1200" dirty="0" smtClean="0"/>
            <a:t>.</a:t>
          </a:r>
          <a:endParaRPr lang="ru-RU" sz="2600" kern="1200" dirty="0"/>
        </a:p>
      </dsp:txBody>
      <dsp:txXfrm rot="-5400000">
        <a:off x="995509" y="47457"/>
        <a:ext cx="6706364" cy="834149"/>
      </dsp:txXfrm>
    </dsp:sp>
    <dsp:sp modelId="{E9D9EF13-4134-491B-9B6C-75C0A55D310A}">
      <dsp:nvSpPr>
        <dsp:cNvPr id="0" name=""/>
        <dsp:cNvSpPr/>
      </dsp:nvSpPr>
      <dsp:spPr>
        <a:xfrm rot="5400000">
          <a:off x="-213323" y="1441376"/>
          <a:ext cx="1422156" cy="995509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1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2020</a:t>
          </a:r>
          <a:endParaRPr lang="ru-RU" sz="2800" kern="1200" dirty="0"/>
        </a:p>
      </dsp:txBody>
      <dsp:txXfrm rot="-5400000">
        <a:off x="1" y="1725808"/>
        <a:ext cx="995509" cy="426647"/>
      </dsp:txXfrm>
    </dsp:sp>
    <dsp:sp modelId="{F562C51F-7AA3-4411-AEDB-15EE27851F34}">
      <dsp:nvSpPr>
        <dsp:cNvPr id="0" name=""/>
        <dsp:cNvSpPr/>
      </dsp:nvSpPr>
      <dsp:spPr>
        <a:xfrm rot="5400000">
          <a:off x="3909053" y="-1685491"/>
          <a:ext cx="924401" cy="675149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84912" tIns="16510" rIns="16510" bIns="1651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600" kern="1200" dirty="0" smtClean="0"/>
            <a:t>Акцизы 2 860,371 </a:t>
          </a:r>
          <a:r>
            <a:rPr lang="ru-RU" sz="2600" kern="1200" dirty="0" err="1" smtClean="0"/>
            <a:t>тыс.руб</a:t>
          </a:r>
          <a:r>
            <a:rPr lang="ru-RU" sz="2600" kern="1200" dirty="0" smtClean="0"/>
            <a:t>.</a:t>
          </a:r>
          <a:endParaRPr lang="ru-RU" sz="260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600" kern="1200" dirty="0" smtClean="0"/>
            <a:t>МБТ 30,80 </a:t>
          </a:r>
          <a:r>
            <a:rPr lang="ru-RU" sz="2600" kern="1200" dirty="0" err="1" smtClean="0"/>
            <a:t>тыс.руб</a:t>
          </a:r>
          <a:r>
            <a:rPr lang="ru-RU" sz="2600" kern="1200" dirty="0" smtClean="0"/>
            <a:t>.</a:t>
          </a:r>
          <a:endParaRPr lang="ru-RU" sz="2600" kern="1200" dirty="0"/>
        </a:p>
      </dsp:txBody>
      <dsp:txXfrm rot="-5400000">
        <a:off x="995509" y="1273179"/>
        <a:ext cx="6706364" cy="834149"/>
      </dsp:txXfrm>
    </dsp:sp>
    <dsp:sp modelId="{51BB5DF2-064C-4199-BE87-A6F064D8B797}">
      <dsp:nvSpPr>
        <dsp:cNvPr id="0" name=""/>
        <dsp:cNvSpPr/>
      </dsp:nvSpPr>
      <dsp:spPr>
        <a:xfrm rot="5400000">
          <a:off x="-213323" y="2667099"/>
          <a:ext cx="1422156" cy="995509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1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2021</a:t>
          </a:r>
          <a:endParaRPr lang="ru-RU" sz="2800" kern="1200" dirty="0"/>
        </a:p>
      </dsp:txBody>
      <dsp:txXfrm rot="-5400000">
        <a:off x="1" y="2951531"/>
        <a:ext cx="995509" cy="426647"/>
      </dsp:txXfrm>
    </dsp:sp>
    <dsp:sp modelId="{8F795FFA-7DB1-4975-BB96-D66A34059859}">
      <dsp:nvSpPr>
        <dsp:cNvPr id="0" name=""/>
        <dsp:cNvSpPr/>
      </dsp:nvSpPr>
      <dsp:spPr>
        <a:xfrm rot="5400000">
          <a:off x="3909053" y="-459768"/>
          <a:ext cx="924401" cy="675149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84912" tIns="16510" rIns="16510" bIns="1651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600" kern="1200" dirty="0" smtClean="0"/>
            <a:t>Акцизы 3 028,049 </a:t>
          </a:r>
          <a:r>
            <a:rPr lang="ru-RU" sz="2600" kern="1200" dirty="0" err="1" smtClean="0"/>
            <a:t>тыс.руб</a:t>
          </a:r>
          <a:r>
            <a:rPr lang="ru-RU" sz="2600" kern="1200" dirty="0" smtClean="0"/>
            <a:t>.</a:t>
          </a:r>
          <a:endParaRPr lang="ru-RU" sz="260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600" kern="1200" dirty="0" smtClean="0"/>
            <a:t>МБТ 30,80 </a:t>
          </a:r>
          <a:r>
            <a:rPr lang="ru-RU" sz="2600" kern="1200" dirty="0" err="1" smtClean="0"/>
            <a:t>тыс.руб</a:t>
          </a:r>
          <a:r>
            <a:rPr lang="ru-RU" sz="2600" kern="1200" dirty="0" smtClean="0"/>
            <a:t>.</a:t>
          </a:r>
          <a:endParaRPr lang="ru-RU" sz="2600" kern="1200" dirty="0"/>
        </a:p>
      </dsp:txBody>
      <dsp:txXfrm rot="-5400000">
        <a:off x="995509" y="2498902"/>
        <a:ext cx="6706364" cy="8341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77FC2A-888A-45B9-8CFA-448A8C608AA2}" type="datetimeFigureOut">
              <a:rPr lang="ru-RU" smtClean="0"/>
              <a:pPr/>
              <a:t>20.12.2018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0C900B-68BD-4504-AEB2-D2B09876F2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77543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AE0E263-BC91-4ABB-9F8B-5D80F874D909}" type="datetimeFigureOut">
              <a:rPr lang="ru-RU" smtClean="0"/>
              <a:pPr>
                <a:defRPr/>
              </a:pPr>
              <a:t>20.12.2018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A45CC0E-FAEE-45B9-A3CF-0DFB4FE2403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A1DFD58-DCE2-402A-9F9D-4C4890561A16}" type="datetimeFigureOut">
              <a:rPr lang="ru-RU" smtClean="0"/>
              <a:pPr>
                <a:defRPr/>
              </a:pPr>
              <a:t>20.12.2018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5F00DA3-18E6-4F7D-BF42-3CB95B8E049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B7A10C7-35B6-45E9-BE59-B6AA41AC0BEF}" type="datetimeFigureOut">
              <a:rPr lang="ru-RU" smtClean="0"/>
              <a:pPr>
                <a:defRPr/>
              </a:pPr>
              <a:t>20.12.2018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B6FAC1C-EB59-4947-85EC-1C4E10091E1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D52808A-6442-4B66-9B2E-973C4DCA1EDD}" type="datetimeFigureOut">
              <a:rPr lang="ru-RU" smtClean="0"/>
              <a:pPr>
                <a:defRPr/>
              </a:pPr>
              <a:t>20.12.2018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8942C39-6778-4FFA-88BB-CD301440BB1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D7F3BC6-567B-4061-B113-F87B65B1B511}" type="datetimeFigureOut">
              <a:rPr lang="ru-RU" smtClean="0"/>
              <a:pPr>
                <a:defRPr/>
              </a:pPr>
              <a:t>20.12.2018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4B1750D-78B1-4FFE-B351-25661EA78FF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5698D5A-8081-4FFF-B5EF-B90B7D875DD8}" type="datetimeFigureOut">
              <a:rPr lang="ru-RU" smtClean="0"/>
              <a:pPr>
                <a:defRPr/>
              </a:pPr>
              <a:t>20.12.2018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5671308-BA07-4862-8A96-2F63465D257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5AFEEED-F390-4C50-ACA6-C2E1BB5DB58E}" type="datetimeFigureOut">
              <a:rPr lang="ru-RU" smtClean="0"/>
              <a:pPr>
                <a:defRPr/>
              </a:pPr>
              <a:t>20.12.2018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46D465C-A17E-44B4-BE20-D447045368E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403F93D-5241-44DB-B980-A05FD97325F4}" type="datetimeFigureOut">
              <a:rPr lang="ru-RU" smtClean="0"/>
              <a:pPr>
                <a:defRPr/>
              </a:pPr>
              <a:t>20.12.2018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CF57036-0EFA-4896-A913-4FA4EB41B0E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F746F6E-BF43-4736-8067-E6B8D395EC7F}" type="datetimeFigureOut">
              <a:rPr lang="ru-RU" smtClean="0"/>
              <a:pPr>
                <a:defRPr/>
              </a:pPr>
              <a:t>20.12.2018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4BF4C88-DAE4-4467-BDA0-0490560F605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2DA5BDD-A5B4-4C23-A8DF-B2F417112538}" type="datetimeFigureOut">
              <a:rPr lang="ru-RU" smtClean="0"/>
              <a:pPr>
                <a:defRPr/>
              </a:pPr>
              <a:t>20.12.2018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88FAEC7-7938-4414-B7EA-43D769FE10A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123786A-E13C-46E3-8E73-37ED854A91BF}" type="datetimeFigureOut">
              <a:rPr lang="ru-RU" smtClean="0"/>
              <a:pPr>
                <a:defRPr/>
              </a:pPr>
              <a:t>20.12.2018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93F0C5F-1FB4-4C83-A0D6-9E768F8F0E9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fld id="{95D2C921-96FB-4889-8614-67D88ECC7003}" type="datetimeFigureOut">
              <a:rPr lang="ru-RU" smtClean="0"/>
              <a:pPr>
                <a:defRPr/>
              </a:pPr>
              <a:t>20.12.2018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fld id="{E2A7330F-4773-4B4F-AF32-D7626BFDE95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0" r:id="rId1"/>
    <p:sldLayoutId id="2147483941" r:id="rId2"/>
    <p:sldLayoutId id="2147483942" r:id="rId3"/>
    <p:sldLayoutId id="2147483943" r:id="rId4"/>
    <p:sldLayoutId id="2147483944" r:id="rId5"/>
    <p:sldLayoutId id="2147483945" r:id="rId6"/>
    <p:sldLayoutId id="2147483946" r:id="rId7"/>
    <p:sldLayoutId id="2147483947" r:id="rId8"/>
    <p:sldLayoutId id="2147483948" r:id="rId9"/>
    <p:sldLayoutId id="2147483949" r:id="rId10"/>
    <p:sldLayoutId id="2147483950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5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47664" y="260648"/>
            <a:ext cx="7291536" cy="4824535"/>
          </a:xfrm>
        </p:spPr>
        <p:txBody>
          <a:bodyPr>
            <a:normAutofit/>
          </a:bodyPr>
          <a:lstStyle/>
          <a:p>
            <a:pPr marL="182880">
              <a:buClr>
                <a:schemeClr val="accent6">
                  <a:lumMod val="75000"/>
                </a:schemeClr>
              </a:buClr>
              <a:defRPr/>
            </a:pP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ДЛЯ ГРАЖДАН </a:t>
            </a:r>
            <a:b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(к проект 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решения </a:t>
            </a: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Совета 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депутатов о </a:t>
            </a: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бюджете городского 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поселения  на 2019 год и плановый период 2020-2021 годов)</a:t>
            </a:r>
            <a:r>
              <a:rPr lang="ru-RU" sz="28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1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301208"/>
            <a:ext cx="6400800" cy="1008112"/>
          </a:xfrm>
          <a:ln>
            <a:noFill/>
          </a:ln>
        </p:spPr>
        <p:txBody>
          <a:bodyPr>
            <a:normAutofit/>
          </a:bodyPr>
          <a:lstStyle/>
          <a:p>
            <a:r>
              <a:rPr lang="ru-RU" sz="1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Финансовое управление администрации </a:t>
            </a:r>
          </a:p>
          <a:p>
            <a:r>
              <a:rPr lang="ru-RU" sz="1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муниципального района «Княжпогостский»</a:t>
            </a:r>
          </a:p>
          <a:p>
            <a:r>
              <a:rPr lang="ru-RU" sz="1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г. </a:t>
            </a:r>
            <a:r>
              <a:rPr lang="ru-RU" sz="1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Емва</a:t>
            </a:r>
            <a:r>
              <a:rPr lang="en-US" sz="1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12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04664"/>
            <a:ext cx="865187" cy="103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30805" y="1468900"/>
            <a:ext cx="769441" cy="496855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B31D4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ГОРОДСКОЕ ПОСЕЛЕНИЕ «ЕМВА»</a:t>
            </a:r>
          </a:p>
          <a:p>
            <a:pPr algn="ctr"/>
            <a:r>
              <a:rPr lang="ru-RU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0"/>
            <a:ext cx="1755577" cy="1443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721622"/>
            <a:ext cx="7138795" cy="835170"/>
          </a:xfrm>
        </p:spPr>
        <p:txBody>
          <a:bodyPr>
            <a:normAutofit fontScale="90000"/>
          </a:bodyPr>
          <a:lstStyle/>
          <a:p>
            <a:pPr marL="182880">
              <a:buClr>
                <a:schemeClr val="accent6">
                  <a:lumMod val="75000"/>
                </a:schemeClr>
              </a:buClr>
              <a:defRPr/>
            </a:pPr>
            <a:r>
              <a:rPr lang="ru-RU" sz="2700" dirty="0">
                <a:solidFill>
                  <a:srgbClr val="92D050"/>
                </a:solidFill>
                <a:effectLst/>
                <a:latin typeface="Times New Roman" pitchFamily="18" charset="0"/>
                <a:cs typeface="Times New Roman" pitchFamily="18" charset="0"/>
              </a:rPr>
              <a:t>Основные </a:t>
            </a:r>
            <a:r>
              <a:rPr lang="ru-RU" sz="2700" dirty="0" smtClean="0">
                <a:solidFill>
                  <a:srgbClr val="92D050"/>
                </a:solidFill>
                <a:effectLst/>
                <a:latin typeface="Times New Roman" pitchFamily="18" charset="0"/>
                <a:cs typeface="Times New Roman" pitchFamily="18" charset="0"/>
              </a:rPr>
              <a:t>характеристики</a:t>
            </a:r>
            <a:br>
              <a:rPr lang="ru-RU" sz="2700" dirty="0" smtClean="0">
                <a:solidFill>
                  <a:srgbClr val="92D05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rgbClr val="92D05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>
                <a:solidFill>
                  <a:srgbClr val="92D050"/>
                </a:solidFill>
                <a:effectLst/>
                <a:latin typeface="Times New Roman" pitchFamily="18" charset="0"/>
                <a:cs typeface="Times New Roman" pitchFamily="18" charset="0"/>
              </a:rPr>
              <a:t>бюджета 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1" y="1028700"/>
            <a:ext cx="8568506" cy="5568950"/>
          </a:xfrm>
        </p:spPr>
        <p:txBody>
          <a:bodyPr rtlCol="0"/>
          <a:lstStyle/>
          <a:p>
            <a:pPr algn="r" fontAlgn="auto">
              <a:buClr>
                <a:schemeClr val="accent6">
                  <a:lumMod val="75000"/>
                </a:schemeClr>
              </a:buClr>
              <a:defRPr/>
            </a:pPr>
            <a:endParaRPr lang="ru-RU" b="1" dirty="0">
              <a:ln w="1905">
                <a:solidFill>
                  <a:srgbClr val="7030A0"/>
                </a:solidFill>
              </a:ln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1050" b="1" dirty="0" smtClean="0">
                <a:ln w="1905">
                  <a:solidFill>
                    <a:srgbClr val="7030A0"/>
                  </a:solidFill>
                </a:ln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050" b="1" dirty="0" err="1" smtClean="0">
                <a:ln w="1905">
                  <a:solidFill>
                    <a:srgbClr val="7030A0"/>
                  </a:solidFill>
                </a:ln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тыс.рублей</a:t>
            </a:r>
            <a:r>
              <a:rPr lang="ru-RU" sz="1050" b="1" dirty="0" smtClean="0">
                <a:ln w="1905">
                  <a:solidFill>
                    <a:srgbClr val="7030A0"/>
                  </a:solidFill>
                </a:ln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2400" b="1" dirty="0" smtClean="0">
                <a:solidFill>
                  <a:schemeClr val="tx1"/>
                </a:solidFill>
              </a:rPr>
              <a:t>                       </a:t>
            </a:r>
          </a:p>
        </p:txBody>
      </p:sp>
      <p:pic>
        <p:nvPicPr>
          <p:cNvPr id="2457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115888"/>
            <a:ext cx="8636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5604873"/>
              </p:ext>
            </p:extLst>
          </p:nvPr>
        </p:nvGraphicFramePr>
        <p:xfrm>
          <a:off x="1306960" y="1623425"/>
          <a:ext cx="6768753" cy="4608512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852087"/>
                <a:gridCol w="1400951"/>
                <a:gridCol w="1626519"/>
                <a:gridCol w="1889196"/>
              </a:tblGrid>
              <a:tr h="115212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Показатели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2019 год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2020 год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2021 год</a:t>
                      </a:r>
                      <a:endParaRPr lang="ru-RU" dirty="0"/>
                    </a:p>
                  </a:txBody>
                  <a:tcPr/>
                </a:tc>
              </a:tr>
              <a:tr h="1152128">
                <a:tc>
                  <a:txBody>
                    <a:bodyPr/>
                    <a:lstStyle/>
                    <a:p>
                      <a:r>
                        <a:rPr lang="ru-RU" dirty="0" smtClean="0"/>
                        <a:t>Доходы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50 691,82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44 038,13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45 482,61</a:t>
                      </a:r>
                    </a:p>
                  </a:txBody>
                  <a:tcPr/>
                </a:tc>
              </a:tr>
              <a:tr h="1152128">
                <a:tc>
                  <a:txBody>
                    <a:bodyPr/>
                    <a:lstStyle/>
                    <a:p>
                      <a:r>
                        <a:rPr lang="ru-RU" dirty="0" smtClean="0"/>
                        <a:t>Расходы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в том числе на 1 жителя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(12 736 чел на 01.01.2018 г)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51 650,83</a:t>
                      </a:r>
                    </a:p>
                    <a:p>
                      <a:pPr algn="ctr"/>
                      <a:endParaRPr lang="ru-RU" sz="1000" dirty="0" smtClean="0"/>
                    </a:p>
                    <a:p>
                      <a:pPr algn="ctr"/>
                      <a:r>
                        <a:rPr lang="ru-RU" sz="1000" dirty="0" smtClean="0"/>
                        <a:t>4,05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44 644,44</a:t>
                      </a:r>
                    </a:p>
                    <a:p>
                      <a:pPr algn="ctr"/>
                      <a:endParaRPr lang="ru-RU" sz="1000" dirty="0" smtClean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3,50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46 207,16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3,62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1152128">
                <a:tc>
                  <a:txBody>
                    <a:bodyPr/>
                    <a:lstStyle/>
                    <a:p>
                      <a:r>
                        <a:rPr lang="ru-RU" dirty="0" smtClean="0"/>
                        <a:t>Дефицит(-)/ Профицит(+)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-959,01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-606,31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-724,55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38" y="1443244"/>
            <a:ext cx="768350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7641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404664"/>
            <a:ext cx="7175351" cy="360040"/>
          </a:xfrm>
        </p:spPr>
        <p:txBody>
          <a:bodyPr>
            <a:normAutofit fontScale="90000"/>
          </a:bodyPr>
          <a:lstStyle/>
          <a:p>
            <a:pPr marL="182880" algn="ctr">
              <a:buClr>
                <a:schemeClr val="accent6">
                  <a:lumMod val="75000"/>
                </a:schemeClr>
              </a:buClr>
              <a:defRPr/>
            </a:pP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3072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0" y="1028700"/>
            <a:ext cx="8856663" cy="6000700"/>
          </a:xfrm>
        </p:spPr>
        <p:txBody>
          <a:bodyPr/>
          <a:lstStyle/>
          <a:p>
            <a:pPr algn="just"/>
            <a:endParaRPr lang="ru-RU" sz="1800" b="1" dirty="0" smtClean="0">
              <a:solidFill>
                <a:srgbClr val="0070C0"/>
              </a:solidFill>
            </a:endParaRPr>
          </a:p>
        </p:txBody>
      </p:sp>
      <p:pic>
        <p:nvPicPr>
          <p:cNvPr id="3072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3200" y="115888"/>
            <a:ext cx="863600" cy="103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5718625"/>
              </p:ext>
            </p:extLst>
          </p:nvPr>
        </p:nvGraphicFramePr>
        <p:xfrm>
          <a:off x="971550" y="1628800"/>
          <a:ext cx="7776912" cy="4968547"/>
        </p:xfrm>
        <a:graphic>
          <a:graphicData uri="http://schemas.openxmlformats.org/drawingml/2006/table">
            <a:tbl>
              <a:tblPr/>
              <a:tblGrid>
                <a:gridCol w="4791836"/>
                <a:gridCol w="1099765"/>
                <a:gridCol w="1144033"/>
                <a:gridCol w="741278"/>
              </a:tblGrid>
              <a:tr h="46800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MS Sans Serif"/>
                        </a:rPr>
                        <a:t>Наименование  направления расходов (</a:t>
                      </a:r>
                      <a:r>
                        <a:rPr lang="ru-RU" sz="1200" b="1" i="0" u="none" strike="noStrike" dirty="0" err="1">
                          <a:effectLst/>
                          <a:latin typeface="MS Sans Serif"/>
                        </a:rPr>
                        <a:t>тыс.руб</a:t>
                      </a:r>
                      <a:r>
                        <a:rPr lang="ru-RU" sz="1200" b="1" i="0" u="none" strike="noStrike" dirty="0">
                          <a:effectLst/>
                          <a:latin typeface="MS Sans Serif"/>
                        </a:rPr>
                        <a:t>)</a:t>
                      </a: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MS Sans Serif"/>
                        </a:rPr>
                        <a:t>План </a:t>
                      </a:r>
                      <a:r>
                        <a:rPr lang="ru-RU" sz="1200" b="1" i="0" u="none" strike="noStrike" dirty="0" smtClean="0">
                          <a:effectLst/>
                          <a:latin typeface="MS Sans Serif"/>
                        </a:rPr>
                        <a:t>2019 </a:t>
                      </a:r>
                      <a:r>
                        <a:rPr lang="ru-RU" sz="1200" b="1" i="0" u="none" strike="noStrike" dirty="0">
                          <a:effectLst/>
                          <a:latin typeface="MS Sans Serif"/>
                        </a:rPr>
                        <a:t>год</a:t>
                      </a: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MS Sans Serif"/>
                        </a:rPr>
                        <a:t>План </a:t>
                      </a:r>
                      <a:r>
                        <a:rPr lang="ru-RU" sz="1200" b="1" i="0" u="none" strike="noStrike" dirty="0" smtClean="0">
                          <a:effectLst/>
                          <a:latin typeface="MS Sans Serif"/>
                        </a:rPr>
                        <a:t>2020 </a:t>
                      </a:r>
                      <a:r>
                        <a:rPr lang="ru-RU" sz="1200" b="1" i="0" u="none" strike="noStrike" dirty="0">
                          <a:effectLst/>
                          <a:latin typeface="MS Sans Serif"/>
                        </a:rPr>
                        <a:t>год</a:t>
                      </a: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MS Sans Serif"/>
                        </a:rPr>
                        <a:t>План </a:t>
                      </a:r>
                      <a:r>
                        <a:rPr lang="ru-RU" sz="1200" b="1" i="0" u="none" strike="noStrike" dirty="0" smtClean="0">
                          <a:effectLst/>
                          <a:latin typeface="MS Sans Serif"/>
                        </a:rPr>
                        <a:t>2021 </a:t>
                      </a:r>
                      <a:r>
                        <a:rPr lang="ru-RU" sz="1200" b="1" i="0" u="none" strike="noStrike" dirty="0">
                          <a:effectLst/>
                          <a:latin typeface="MS Sans Serif"/>
                        </a:rPr>
                        <a:t>год</a:t>
                      </a: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74148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Функционирование Правительства Российской Федерации, высших исполнительных органов государственной власти субъектов Российской Федерации, местных администраций</a:t>
                      </a: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8 956,21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lang="ru-RU" sz="1200" b="0" i="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724,54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8 724,54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49623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деятельности финансовых, налоговых и таможенных органов и органов финансового (финансово-бюджетного) надзора</a:t>
                      </a: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26,35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25,47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25,47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25098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Резервный фонд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25098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общегосударственные вопросы</a:t>
                      </a: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26,00</a:t>
                      </a: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26,00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26,00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25098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Общеэкономические вопросы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106,05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25098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Дорожное хозяйство (дорожные фонды)</a:t>
                      </a: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5 676,51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2 891,17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3 058,85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25098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Транспорт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500,00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25098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Жилищное хозяйство</a:t>
                      </a: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2 100,00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1 300,00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1 300,00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25098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Коммунальное хозяйство</a:t>
                      </a: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577,00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300,00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300,00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25098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Благоустройство</a:t>
                      </a: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5 564,45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1 964,98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1 967,30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25098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Пенсионное обеспечение</a:t>
                      </a: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418,48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418,48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418,48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25098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Физическая культура</a:t>
                      </a: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27 570,45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27 570,45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27 570,45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25098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Массовый спорт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33,33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25098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Условно утверждаемые (утвержденные) расходы</a:t>
                      </a: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1 323,35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2 716,08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250986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</a:p>
                  </a:txBody>
                  <a:tcPr marL="4279" marR="4279" marT="42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51 650,83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44 644,44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46 207,16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1340768"/>
            <a:ext cx="768350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286000" y="115889"/>
            <a:ext cx="65344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Структура расходов бюджета</a:t>
            </a:r>
          </a:p>
          <a:p>
            <a:r>
              <a:rPr lang="ru-RU" dirty="0"/>
              <a:t> городского поселения «</a:t>
            </a:r>
            <a:r>
              <a:rPr lang="ru-RU" dirty="0" err="1"/>
              <a:t>Емва</a:t>
            </a:r>
            <a:r>
              <a:rPr lang="ru-RU" dirty="0"/>
              <a:t>»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2400" dirty="0" smtClean="0">
                <a:solidFill>
                  <a:srgbClr val="00B050"/>
                </a:solidFill>
              </a:rPr>
              <a:t/>
            </a:r>
            <a:br>
              <a:rPr lang="ru-RU" sz="2400" dirty="0" smtClean="0">
                <a:solidFill>
                  <a:srgbClr val="00B050"/>
                </a:solidFill>
              </a:rPr>
            </a:br>
            <a:r>
              <a:rPr lang="ru-RU" sz="2400" dirty="0">
                <a:solidFill>
                  <a:srgbClr val="00B050"/>
                </a:solidFill>
              </a:rPr>
              <a:t/>
            </a:r>
            <a:br>
              <a:rPr lang="ru-RU" sz="2400" dirty="0">
                <a:solidFill>
                  <a:srgbClr val="00B050"/>
                </a:solidFill>
              </a:rPr>
            </a:br>
            <a:r>
              <a:rPr lang="ru-RU" sz="2400" dirty="0" smtClean="0">
                <a:solidFill>
                  <a:srgbClr val="00B050"/>
                </a:solidFill>
              </a:rPr>
              <a:t/>
            </a:r>
            <a:br>
              <a:rPr lang="ru-RU" sz="2400" dirty="0" smtClean="0">
                <a:solidFill>
                  <a:srgbClr val="00B050"/>
                </a:solidFill>
              </a:rPr>
            </a:br>
            <a:r>
              <a:rPr lang="ru-RU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	</a:t>
            </a:r>
            <a:r>
              <a:rPr lang="ru-RU" sz="18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sz="2400" dirty="0">
                <a:solidFill>
                  <a:schemeClr val="bg2">
                    <a:lumMod val="50000"/>
                  </a:schemeClr>
                </a:solidFill>
              </a:rPr>
            </a:br>
            <a:endParaRPr lang="ru-RU" sz="2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1259632" y="0"/>
            <a:ext cx="6983784" cy="1080120"/>
          </a:xfrm>
        </p:spPr>
        <p:txBody>
          <a:bodyPr>
            <a:noAutofit/>
          </a:bodyPr>
          <a:lstStyle/>
          <a:p>
            <a:pPr algn="ctr"/>
            <a:r>
              <a:rPr lang="ru-RU" sz="320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РАСХОДНАЯ ЧАСТЬ БЮДЖЕТА</a:t>
            </a:r>
            <a:r>
              <a:rPr lang="ru-RU" sz="32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lang="ru-RU" sz="32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49225"/>
            <a:ext cx="863600" cy="103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Прямая со стрелкой 5"/>
          <p:cNvCxnSpPr/>
          <p:nvPr/>
        </p:nvCxnSpPr>
        <p:spPr>
          <a:xfrm flipH="1">
            <a:off x="2124074" y="2762213"/>
            <a:ext cx="2447925" cy="954088"/>
          </a:xfrm>
          <a:prstGeom prst="straightConnector1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4644008" y="2729707"/>
            <a:ext cx="2159000" cy="1109662"/>
          </a:xfrm>
          <a:prstGeom prst="straightConnector1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Заголовок 1"/>
          <p:cNvSpPr txBox="1">
            <a:spLocks/>
          </p:cNvSpPr>
          <p:nvPr/>
        </p:nvSpPr>
        <p:spPr>
          <a:xfrm>
            <a:off x="611560" y="319841"/>
            <a:ext cx="7920880" cy="6048672"/>
          </a:xfrm>
          <a:prstGeom prst="rect">
            <a:avLst/>
          </a:prstGeom>
        </p:spPr>
        <p:txBody>
          <a:bodyPr vert="horz" anchor="b">
            <a:normAutofit fontScale="70000" lnSpcReduction="20000"/>
          </a:bodyPr>
          <a:lstStyle/>
          <a:p>
            <a:pPr marL="182880" lvl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kumimoji="0" lang="ru-RU" sz="32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2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2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2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2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2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2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2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400" b="0" i="0" u="sng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Расходы бюджета городского поселения «</a:t>
            </a:r>
            <a:r>
              <a:rPr kumimoji="0" lang="ru-RU" sz="2400" b="0" i="0" u="sng" strike="noStrike" kern="1200" cap="none" spc="0" normalizeH="0" baseline="0" noProof="0" dirty="0" err="1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Емва</a:t>
            </a:r>
            <a:r>
              <a:rPr kumimoji="0" lang="ru-RU" sz="2400" b="0" i="0" u="sng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»</a:t>
            </a:r>
            <a:r>
              <a:rPr kumimoji="0" lang="ru-RU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lang="ru-RU" sz="2400" dirty="0" smtClean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bg2">
                  <a:lumMod val="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18288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Tx/>
              <a:buFont typeface="Georgia" pitchFamily="18" charset="0"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bg2">
                  <a:lumMod val="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18288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Tx/>
              <a:buFont typeface="Georgia" pitchFamily="18" charset="0"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bg2">
                  <a:lumMod val="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18288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Tx/>
              <a:buFont typeface="Georgia" pitchFamily="18" charset="0"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bg2">
                  <a:lumMod val="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18288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Tx/>
              <a:buFont typeface="Georgia" pitchFamily="18" charset="0"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rgbClr val="00B050"/>
              </a:solidFill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18288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Tx/>
              <a:buFont typeface="Georgia" pitchFamily="18" charset="0"/>
              <a:buNone/>
              <a:tabLst/>
              <a:defRPr/>
            </a:pPr>
            <a:endParaRPr lang="ru-RU" sz="280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rgbClr val="00B05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18288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Tx/>
              <a:buFont typeface="Georgia" pitchFamily="18" charset="0"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rgbClr val="00B050"/>
              </a:solidFill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18288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Tx/>
              <a:buFont typeface="Georgia" pitchFamily="18" charset="0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Муниципальные                     Непрограммные </a:t>
            </a:r>
            <a:br>
              <a:rPr kumimoji="0" lang="ru-RU" sz="28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28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программы                              мероприятия</a:t>
            </a:r>
            <a:br>
              <a:rPr kumimoji="0" lang="ru-RU" sz="28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400" b="0" i="0" u="none" strike="noStrike" kern="1200" cap="none" spc="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b="0" i="0" u="none" strike="noStrike" kern="1200" cap="none" spc="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400" b="0" i="0" u="none" strike="noStrike" kern="1200" cap="none" spc="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	</a:t>
            </a:r>
            <a:r>
              <a:rPr kumimoji="0" lang="ru-RU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* С 2019 года бюджет муниципального городского поселения «</a:t>
            </a:r>
            <a:r>
              <a:rPr kumimoji="0" lang="ru-RU" sz="2400" b="0" i="0" u="none" strike="noStrike" kern="1200" cap="none" spc="0" normalizeH="0" baseline="0" noProof="0" dirty="0" err="1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Емва</a:t>
            </a:r>
            <a:r>
              <a:rPr kumimoji="0" lang="ru-RU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» принят на основе муниципальных программ (более </a:t>
            </a:r>
            <a:r>
              <a:rPr lang="ru-RU" sz="24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80</a:t>
            </a:r>
            <a:r>
              <a:rPr kumimoji="0" lang="ru-RU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% от общей суммы расходов)</a:t>
            </a:r>
            <a:r>
              <a:rPr kumimoji="0" lang="ru-RU" sz="18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ru-RU" sz="18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18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ru-RU" sz="18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18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ru-RU" sz="18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2400" b="0" i="0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bg2">
                  <a:lumMod val="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915" y="1556792"/>
            <a:ext cx="768350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332657"/>
            <a:ext cx="7175351" cy="792088"/>
          </a:xfrm>
        </p:spPr>
        <p:txBody>
          <a:bodyPr>
            <a:normAutofit fontScale="90000"/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200" dirty="0">
                <a:solidFill>
                  <a:prstClr val="black"/>
                </a:solidFill>
              </a:rPr>
              <a:t>БЮДЖЕТ ДЛЯ </a:t>
            </a:r>
            <a:r>
              <a:rPr lang="ru-RU" sz="3200" dirty="0" smtClean="0">
                <a:solidFill>
                  <a:prstClr val="black"/>
                </a:solidFill>
              </a:rPr>
              <a:t>ГРАЖДАН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2969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0" y="1052736"/>
            <a:ext cx="8856663" cy="5793270"/>
          </a:xfrm>
        </p:spPr>
        <p:txBody>
          <a:bodyPr/>
          <a:lstStyle/>
          <a:p>
            <a:pPr algn="ctr"/>
            <a:r>
              <a:rPr lang="ru-RU" sz="18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Принятые муниципальные программы на уровне городского поселения «</a:t>
            </a:r>
            <a:r>
              <a:rPr lang="ru-RU" sz="1800" b="1" dirty="0" err="1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Емва</a:t>
            </a:r>
            <a:r>
              <a:rPr lang="ru-RU" sz="18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"</a:t>
            </a:r>
          </a:p>
          <a:p>
            <a:r>
              <a:rPr lang="ru-RU" sz="1500" b="1" dirty="0" err="1" smtClean="0">
                <a:solidFill>
                  <a:srgbClr val="B31D4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endParaRPr lang="ru-RU" sz="1500" b="1" dirty="0" smtClean="0">
              <a:solidFill>
                <a:srgbClr val="B31D4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8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969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6993" y="115888"/>
            <a:ext cx="863600" cy="103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4842" name="Таблица 348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7059386"/>
              </p:ext>
            </p:extLst>
          </p:nvPr>
        </p:nvGraphicFramePr>
        <p:xfrm>
          <a:off x="1547664" y="1709630"/>
          <a:ext cx="6769249" cy="5358127"/>
        </p:xfrm>
        <a:graphic>
          <a:graphicData uri="http://schemas.openxmlformats.org/drawingml/2006/table">
            <a:tbl>
              <a:tblPr/>
              <a:tblGrid>
                <a:gridCol w="2050891"/>
                <a:gridCol w="1572786"/>
                <a:gridCol w="1572786"/>
                <a:gridCol w="1572786"/>
              </a:tblGrid>
              <a:tr h="39878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effectLst/>
                          <a:latin typeface="MS Sans Serif"/>
                        </a:rPr>
                        <a:t>Наименование программы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effectLst/>
                          <a:latin typeface="MS Sans Serif"/>
                        </a:rPr>
                        <a:t>План </a:t>
                      </a:r>
                      <a:r>
                        <a:rPr lang="ru-RU" sz="1500" b="0" i="0" u="none" strike="noStrike" dirty="0" smtClean="0">
                          <a:effectLst/>
                          <a:latin typeface="MS Sans Serif"/>
                        </a:rPr>
                        <a:t>2019 </a:t>
                      </a:r>
                      <a:r>
                        <a:rPr lang="ru-RU" sz="1500" b="0" i="0" u="none" strike="noStrike" dirty="0">
                          <a:effectLst/>
                          <a:latin typeface="MS Sans Serif"/>
                        </a:rPr>
                        <a:t>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effectLst/>
                          <a:latin typeface="MS Sans Serif"/>
                        </a:rPr>
                        <a:t>План </a:t>
                      </a:r>
                      <a:r>
                        <a:rPr lang="ru-RU" sz="1500" b="0" i="0" u="none" strike="noStrike" dirty="0" smtClean="0">
                          <a:effectLst/>
                          <a:latin typeface="MS Sans Serif"/>
                        </a:rPr>
                        <a:t>2020 </a:t>
                      </a:r>
                      <a:r>
                        <a:rPr lang="ru-RU" sz="1500" b="0" i="0" u="none" strike="noStrike" dirty="0">
                          <a:effectLst/>
                          <a:latin typeface="MS Sans Serif"/>
                        </a:rPr>
                        <a:t>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effectLst/>
                          <a:latin typeface="MS Sans Serif"/>
                        </a:rPr>
                        <a:t>План </a:t>
                      </a:r>
                      <a:r>
                        <a:rPr lang="ru-RU" sz="1500" b="0" i="0" u="none" strike="noStrike" dirty="0" smtClean="0">
                          <a:effectLst/>
                          <a:latin typeface="MS Sans Serif"/>
                        </a:rPr>
                        <a:t>2021 </a:t>
                      </a:r>
                      <a:r>
                        <a:rPr lang="ru-RU" sz="1500" b="0" i="0" u="none" strike="noStrike" dirty="0">
                          <a:effectLst/>
                          <a:latin typeface="MS Sans Serif"/>
                        </a:rPr>
                        <a:t>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24857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0" i="0" u="none" strike="noStrike" dirty="0">
                          <a:effectLst/>
                          <a:latin typeface="Arial Cyr"/>
                        </a:rPr>
                        <a:t>Муниципальная программа "Развитие жилищно-коммунального хозяйства и благоустройства городского поселения "</a:t>
                      </a:r>
                      <a:r>
                        <a:rPr lang="ru-RU" sz="1500" b="0" i="0" u="none" strike="noStrike" dirty="0" err="1">
                          <a:effectLst/>
                          <a:latin typeface="Arial Cyr"/>
                        </a:rPr>
                        <a:t>Емва</a:t>
                      </a:r>
                      <a:r>
                        <a:rPr lang="ru-RU" sz="1500" b="0" i="0" u="none" strike="noStrike" dirty="0">
                          <a:effectLst/>
                          <a:latin typeface="Arial Cyr"/>
                        </a:rPr>
                        <a:t>"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500" b="0" i="0" u="none" strike="noStrike" dirty="0" smtClean="0">
                          <a:effectLst/>
                          <a:latin typeface="Arial Cyr"/>
                        </a:rPr>
                        <a:t>13 689,25</a:t>
                      </a:r>
                      <a:endParaRPr lang="ru-RU" sz="15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500" b="0" i="0" u="none" strike="noStrike" dirty="0" smtClean="0">
                          <a:effectLst/>
                          <a:latin typeface="Arial Cyr"/>
                        </a:rPr>
                        <a:t>6 456,15</a:t>
                      </a:r>
                      <a:endParaRPr lang="ru-RU" sz="15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500" b="0" i="0" u="none" strike="noStrike" dirty="0" smtClean="0">
                          <a:effectLst/>
                          <a:latin typeface="Arial Cyr"/>
                        </a:rPr>
                        <a:t>6 626,15</a:t>
                      </a:r>
                      <a:endParaRPr lang="ru-RU" sz="15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140747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0" i="0" u="none" strike="noStrike" dirty="0" smtClean="0">
                          <a:effectLst/>
                          <a:latin typeface="Arial Cyr"/>
                        </a:rPr>
                        <a:t>Муниципальная программа "Развитие физической культуры и спорта"</a:t>
                      </a:r>
                      <a:endParaRPr lang="ru-RU" sz="15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500" b="0" i="0" u="none" strike="noStrike" dirty="0" smtClean="0">
                          <a:effectLst/>
                          <a:latin typeface="Arial Cyr"/>
                        </a:rPr>
                        <a:t>27 603,78</a:t>
                      </a:r>
                      <a:endParaRPr lang="ru-RU" sz="15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500" b="0" i="0" u="none" strike="noStrike" dirty="0" smtClean="0">
                          <a:effectLst/>
                          <a:latin typeface="Arial Cyr"/>
                        </a:rPr>
                        <a:t>27 570,45</a:t>
                      </a:r>
                      <a:endParaRPr lang="ru-RU" sz="15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500" b="0" i="0" u="none" strike="noStrike" dirty="0" smtClean="0">
                          <a:effectLst/>
                          <a:latin typeface="Arial Cyr"/>
                        </a:rPr>
                        <a:t>27 570,45</a:t>
                      </a:r>
                      <a:endParaRPr lang="ru-RU" sz="15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140747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0" i="0" u="none" strike="noStrike" dirty="0" smtClean="0">
                          <a:effectLst/>
                          <a:latin typeface="Arial Cyr"/>
                        </a:rPr>
                        <a:t>Муниципальная программа "Формирование комфортной городской среды на территории ГП "</a:t>
                      </a:r>
                      <a:r>
                        <a:rPr lang="ru-RU" sz="1500" b="0" i="0" u="none" strike="noStrike" dirty="0" err="1" smtClean="0">
                          <a:effectLst/>
                          <a:latin typeface="Arial Cyr"/>
                        </a:rPr>
                        <a:t>Емва</a:t>
                      </a:r>
                      <a:r>
                        <a:rPr lang="ru-RU" sz="1500" b="0" i="0" u="none" strike="noStrike" dirty="0" smtClean="0">
                          <a:effectLst/>
                          <a:latin typeface="Arial Cyr"/>
                        </a:rPr>
                        <a:t>"</a:t>
                      </a:r>
                      <a:endParaRPr lang="ru-RU" sz="15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500" b="0" i="0" u="none" strike="noStrike" dirty="0" smtClean="0">
                          <a:effectLst/>
                          <a:latin typeface="Arial Cyr"/>
                        </a:rPr>
                        <a:t>815,77</a:t>
                      </a:r>
                      <a:endParaRPr lang="ru-RU" sz="15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500" b="0" i="0" u="none" strike="noStrike" dirty="0" smtClean="0">
                          <a:effectLst/>
                          <a:latin typeface="Arial Cyr"/>
                        </a:rPr>
                        <a:t>0,00</a:t>
                      </a:r>
                      <a:endParaRPr lang="ru-RU" sz="15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500" b="0" i="0" u="none" strike="noStrike" dirty="0" smtClean="0">
                          <a:effectLst/>
                          <a:latin typeface="Arial Cyr"/>
                        </a:rPr>
                        <a:t>0,00</a:t>
                      </a:r>
                      <a:endParaRPr lang="ru-RU" sz="15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194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0" i="0" u="none" strike="noStrike" dirty="0">
                          <a:effectLst/>
                          <a:latin typeface="Arial Cyr"/>
                        </a:rPr>
                        <a:t> </a:t>
                      </a:r>
                      <a:r>
                        <a:rPr lang="ru-RU" sz="1500" b="0" i="0" u="none" strike="noStrike" dirty="0" smtClean="0">
                          <a:effectLst/>
                          <a:latin typeface="Arial Cyr"/>
                        </a:rPr>
                        <a:t>ИТОГО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b="0" i="0" u="none" strike="noStrike" dirty="0" smtClean="0">
                          <a:effectLst/>
                          <a:latin typeface="Arial Cyr"/>
                        </a:rPr>
                        <a:t>42 108,79</a:t>
                      </a:r>
                      <a:endParaRPr lang="ru-RU" sz="15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b="0" i="0" u="none" strike="noStrike" dirty="0" smtClean="0">
                          <a:effectLst/>
                          <a:latin typeface="Arial Cyr"/>
                        </a:rPr>
                        <a:t>34 026,60</a:t>
                      </a:r>
                      <a:endParaRPr lang="ru-RU" sz="15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b="0" i="0" u="none" strike="noStrike" dirty="0" smtClean="0">
                          <a:effectLst/>
                          <a:latin typeface="Arial Cyr"/>
                        </a:rPr>
                        <a:t>34 196,60</a:t>
                      </a:r>
                      <a:endParaRPr lang="ru-RU" sz="15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40768"/>
            <a:ext cx="768350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332657"/>
            <a:ext cx="7175351" cy="792088"/>
          </a:xfrm>
        </p:spPr>
        <p:txBody>
          <a:bodyPr>
            <a:normAutofit fontScale="90000"/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200" dirty="0">
                <a:solidFill>
                  <a:prstClr val="black"/>
                </a:solidFill>
              </a:rPr>
              <a:t>БЮДЖЕТ ДЛЯ </a:t>
            </a:r>
            <a:r>
              <a:rPr lang="ru-RU" sz="3200" dirty="0" smtClean="0">
                <a:solidFill>
                  <a:prstClr val="black"/>
                </a:solidFill>
              </a:rPr>
              <a:t>ГРАЖДАН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3788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0" y="1028700"/>
            <a:ext cx="8856663" cy="5568950"/>
          </a:xfrm>
        </p:spPr>
        <p:txBody>
          <a:bodyPr/>
          <a:lstStyle/>
          <a:p>
            <a:pPr algn="ctr"/>
            <a:r>
              <a:rPr lang="ru-RU" sz="1800" b="1" dirty="0" smtClean="0">
                <a:ln>
                  <a:noFill/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 городском поселении «</a:t>
            </a:r>
            <a:r>
              <a:rPr lang="ru-RU" sz="1800" b="1" dirty="0" err="1" smtClean="0">
                <a:ln>
                  <a:noFill/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Емва</a:t>
            </a:r>
            <a:r>
              <a:rPr lang="ru-RU" sz="1800" b="1" dirty="0" smtClean="0">
                <a:ln>
                  <a:noFill/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» функционирует отрасль </a:t>
            </a:r>
          </a:p>
          <a:p>
            <a:pPr algn="ctr"/>
            <a:r>
              <a:rPr lang="ru-RU" sz="1800" b="1" dirty="0" smtClean="0">
                <a:ln>
                  <a:noFill/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«Физическая культура и спорт»</a:t>
            </a:r>
          </a:p>
          <a:p>
            <a:pPr algn="ctr"/>
            <a:r>
              <a:rPr lang="ru-RU" sz="1800" b="1" dirty="0" smtClean="0">
                <a:ln>
                  <a:noFill/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Предоставление муниципальных услуг в данной отрасли                       </a:t>
            </a:r>
          </a:p>
          <a:p>
            <a:pPr algn="ctr"/>
            <a:r>
              <a:rPr lang="ru-RU" sz="1800" b="1" dirty="0" smtClean="0">
                <a:ln>
                  <a:noFill/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осуществляет:</a:t>
            </a:r>
          </a:p>
          <a:p>
            <a:pPr algn="ctr"/>
            <a:endParaRPr lang="ru-RU" sz="1800" b="1" dirty="0" smtClean="0">
              <a:ln>
                <a:noFill/>
              </a:ln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1800" b="1" dirty="0" smtClean="0">
                <a:ln>
                  <a:noFill/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Физкультурно-спортивный комплекс г. </a:t>
            </a:r>
            <a:r>
              <a:rPr lang="ru-RU" sz="1800" b="1" dirty="0" err="1" smtClean="0">
                <a:ln>
                  <a:noFill/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Емва</a:t>
            </a:r>
            <a:endParaRPr lang="ru-RU" sz="1800" b="1" dirty="0" smtClean="0">
              <a:ln>
                <a:noFill/>
              </a:ln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1800" b="1" dirty="0" smtClean="0">
              <a:ln>
                <a:noFill/>
              </a:ln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1800" b="1" dirty="0" smtClean="0">
                <a:ln>
                  <a:noFill/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Годовое посещение </a:t>
            </a:r>
            <a:r>
              <a:rPr lang="ru-RU" sz="1800" b="1" smtClean="0">
                <a:ln>
                  <a:noFill/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населением – 44 075 человека</a:t>
            </a:r>
            <a:endParaRPr lang="ru-RU" sz="1800" b="1" dirty="0" smtClean="0">
              <a:ln>
                <a:noFill/>
              </a:ln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789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50" y="111613"/>
            <a:ext cx="8636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988840"/>
            <a:ext cx="3380606" cy="2355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Users\Podryadchikova\Desktop\Ef7layk04Ic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789040"/>
            <a:ext cx="2592090" cy="2697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Podryadchikova\Desktop\imag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772708"/>
            <a:ext cx="2736304" cy="1636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1560" y="4468862"/>
            <a:ext cx="2479824" cy="1967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69" y="1196751"/>
            <a:ext cx="768350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50" y="115887"/>
            <a:ext cx="8636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899592" y="1305342"/>
            <a:ext cx="756084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 smtClean="0">
              <a:solidFill>
                <a:srgbClr val="0070C0"/>
              </a:solidFill>
            </a:endParaRPr>
          </a:p>
          <a:p>
            <a:pPr algn="ctr"/>
            <a:endParaRPr lang="ru-RU" b="1" dirty="0">
              <a:solidFill>
                <a:srgbClr val="0070C0"/>
              </a:solidFill>
            </a:endParaRPr>
          </a:p>
          <a:p>
            <a:pPr algn="ctr"/>
            <a:endParaRPr lang="ru-RU" b="1" dirty="0" smtClean="0">
              <a:solidFill>
                <a:srgbClr val="0070C0"/>
              </a:solidFill>
            </a:endParaRPr>
          </a:p>
          <a:p>
            <a:pPr algn="ctr"/>
            <a:endParaRPr lang="ru-RU" b="1" dirty="0">
              <a:solidFill>
                <a:srgbClr val="0070C0"/>
              </a:solidFill>
            </a:endParaRPr>
          </a:p>
          <a:p>
            <a:pPr algn="ctr"/>
            <a:endParaRPr lang="ru-RU" b="1" dirty="0" smtClean="0">
              <a:solidFill>
                <a:srgbClr val="0070C0"/>
              </a:solidFill>
            </a:endParaRPr>
          </a:p>
          <a:p>
            <a:pPr algn="ctr"/>
            <a:endParaRPr lang="ru-RU" b="1" dirty="0">
              <a:solidFill>
                <a:srgbClr val="0070C0"/>
              </a:solidFill>
            </a:endParaRPr>
          </a:p>
          <a:p>
            <a:pPr algn="ctr"/>
            <a:endParaRPr lang="ru-RU" b="1" dirty="0" smtClean="0">
              <a:solidFill>
                <a:srgbClr val="0070C0"/>
              </a:solidFill>
            </a:endParaRPr>
          </a:p>
          <a:p>
            <a:pPr algn="ctr"/>
            <a:r>
              <a:rPr lang="ru-RU" sz="4400" b="1" dirty="0">
                <a:solidFill>
                  <a:srgbClr val="0070C0"/>
                </a:solidFill>
              </a:rPr>
              <a:t>СПАСИБО ЗА ВНИМАНИЕ!</a:t>
            </a:r>
          </a:p>
          <a:p>
            <a:pPr algn="ctr"/>
            <a:endParaRPr lang="ru-RU" b="1" dirty="0">
              <a:solidFill>
                <a:srgbClr val="0070C0"/>
              </a:solidFill>
            </a:endParaRPr>
          </a:p>
          <a:p>
            <a:pPr algn="ctr"/>
            <a:endParaRPr lang="ru-RU" b="1" dirty="0" smtClean="0">
              <a:solidFill>
                <a:srgbClr val="0070C0"/>
              </a:solidFill>
            </a:endParaRPr>
          </a:p>
          <a:p>
            <a:pPr algn="ctr"/>
            <a:endParaRPr lang="ru-RU" b="1" dirty="0">
              <a:solidFill>
                <a:srgbClr val="0070C0"/>
              </a:solidFill>
            </a:endParaRPr>
          </a:p>
          <a:p>
            <a:pPr algn="ctr"/>
            <a:endParaRPr lang="ru-RU" b="1" dirty="0" smtClean="0">
              <a:solidFill>
                <a:srgbClr val="0070C0"/>
              </a:solidFill>
            </a:endParaRPr>
          </a:p>
          <a:p>
            <a:pPr algn="ctr"/>
            <a:endParaRPr lang="ru-RU" b="1" dirty="0">
              <a:solidFill>
                <a:srgbClr val="0070C0"/>
              </a:solidFill>
            </a:endParaRPr>
          </a:p>
          <a:p>
            <a:pPr algn="ctr"/>
            <a:endParaRPr lang="ru-RU" b="1" dirty="0">
              <a:solidFill>
                <a:srgbClr val="0070C0"/>
              </a:solidFill>
            </a:endParaRPr>
          </a:p>
          <a:p>
            <a:pPr algn="r"/>
            <a:r>
              <a:rPr lang="ru-RU" sz="1100" b="1" i="1" dirty="0"/>
              <a:t>Исполнитель: Финансовое управление </a:t>
            </a:r>
            <a:endParaRPr lang="ru-RU" sz="1100" b="1" i="1" dirty="0" smtClean="0"/>
          </a:p>
          <a:p>
            <a:pPr algn="r"/>
            <a:r>
              <a:rPr lang="ru-RU" sz="1100" b="1" i="1" dirty="0" smtClean="0"/>
              <a:t>администрации </a:t>
            </a:r>
            <a:r>
              <a:rPr lang="ru-RU" sz="1100" b="1" i="1" dirty="0"/>
              <a:t>МР «Княжпогостский»</a:t>
            </a:r>
          </a:p>
          <a:p>
            <a:pPr algn="r"/>
            <a:r>
              <a:rPr lang="ru-RU" sz="1100" b="1" i="1" dirty="0"/>
              <a:t>Адрес: г. </a:t>
            </a:r>
            <a:r>
              <a:rPr lang="ru-RU" sz="1100" b="1" i="1" dirty="0" err="1"/>
              <a:t>Емва</a:t>
            </a:r>
            <a:r>
              <a:rPr lang="ru-RU" sz="1100" b="1" i="1" dirty="0"/>
              <a:t> ул. Дзержинского 81</a:t>
            </a:r>
          </a:p>
          <a:p>
            <a:pPr algn="r"/>
            <a:r>
              <a:rPr lang="ru-RU" sz="1100" b="1" i="1" dirty="0"/>
              <a:t>Тел. </a:t>
            </a:r>
            <a:r>
              <a:rPr lang="ru-RU" sz="1100" b="1" i="1" dirty="0" smtClean="0"/>
              <a:t>82139-21478</a:t>
            </a:r>
            <a:endParaRPr lang="ru-RU" sz="1100" b="1" i="1" dirty="0"/>
          </a:p>
          <a:p>
            <a:pPr algn="ctr"/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19" y="1412776"/>
            <a:ext cx="768350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830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0"/>
            <a:ext cx="7175351" cy="1196752"/>
          </a:xfrm>
        </p:spPr>
        <p:txBody>
          <a:bodyPr>
            <a:normAutofit/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200" dirty="0" smtClean="0">
                <a:solidFill>
                  <a:schemeClr val="tx1"/>
                </a:solidFill>
              </a:rPr>
              <a:t/>
            </a:r>
            <a:br>
              <a:rPr lang="ru-RU" sz="3200" dirty="0" smtClean="0">
                <a:solidFill>
                  <a:schemeClr val="tx1"/>
                </a:solidFill>
              </a:rPr>
            </a:b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1" y="764704"/>
            <a:ext cx="7488832" cy="5688632"/>
          </a:xfrm>
          <a:ln>
            <a:noFill/>
          </a:ln>
        </p:spPr>
        <p:txBody>
          <a:bodyPr rtlCol="0">
            <a:normAutofit/>
          </a:bodyPr>
          <a:lstStyle/>
          <a:p>
            <a:pPr algn="l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«Бюджет для граждан» познакомит Вас  с положениями проекта основного финансового документа городского поселения «</a:t>
            </a:r>
            <a:r>
              <a:rPr lang="ru-RU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Емва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– решением Совета депутатов городского поселения «</a:t>
            </a:r>
            <a:r>
              <a:rPr lang="ru-RU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Емва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algn="l" fontAlgn="auto">
              <a:buClr>
                <a:schemeClr val="accent6">
                  <a:lumMod val="75000"/>
                </a:schemeClr>
              </a:buClr>
              <a:defRPr/>
            </a:pPr>
            <a:endParaRPr lang="ru-RU" sz="1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Представленная информация предназначена для широкого круга пользователей и всем жителям городского поселения , так как бюджет поселения затрагивает интересы каждого жителя поселения.</a:t>
            </a:r>
          </a:p>
          <a:p>
            <a:pPr algn="l" fontAlgn="auto">
              <a:buClr>
                <a:schemeClr val="accent6">
                  <a:lumMod val="75000"/>
                </a:schemeClr>
              </a:buClr>
              <a:defRPr/>
            </a:pPr>
            <a:endParaRPr lang="ru-RU" sz="1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Граждане-как налогоплательщики и как потребители общественных благ должны быть уверены в том, что передаваемые ими в распоряжение городское поселение средства используются прозрачно и эффективно, приносят конкретные результаты как для общества в целом , так и для каждой семьи, для каждого человека.</a:t>
            </a:r>
          </a:p>
          <a:p>
            <a:pPr algn="l" fontAlgn="auto">
              <a:buClr>
                <a:schemeClr val="accent6">
                  <a:lumMod val="75000"/>
                </a:schemeClr>
              </a:buClr>
              <a:defRPr/>
            </a:pPr>
            <a:endParaRPr lang="ru-RU" sz="1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 постарались в доступной и понятной для граждан форме показать основные параметры бюджета городского поселения.</a:t>
            </a:r>
          </a:p>
          <a:p>
            <a:pPr algn="l" fontAlgn="auto">
              <a:buClr>
                <a:schemeClr val="accent6">
                  <a:lumMod val="75000"/>
                </a:schemeClr>
              </a:buClr>
              <a:defRPr/>
            </a:pPr>
            <a:endParaRPr lang="ru-RU" sz="3600" b="1" dirty="0" smtClean="0">
              <a:solidFill>
                <a:srgbClr val="002060"/>
              </a:solidFill>
            </a:endParaRPr>
          </a:p>
        </p:txBody>
      </p:sp>
      <p:pic>
        <p:nvPicPr>
          <p:cNvPr id="1434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16632"/>
            <a:ext cx="863600" cy="103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161" y="1268760"/>
            <a:ext cx="768350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570156"/>
            <a:ext cx="7257129" cy="105425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 smtClean="0"/>
              <a:t>Что такое бюджет?</a:t>
            </a:r>
            <a:br>
              <a:rPr lang="ru-RU" sz="2400" dirty="0" smtClean="0"/>
            </a:br>
            <a:r>
              <a:rPr lang="ru-RU" sz="2400" dirty="0" smtClean="0"/>
              <a:t>Бюджет – это план доходов и расходов на определенный период.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65187" cy="1036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Овал 3"/>
          <p:cNvSpPr/>
          <p:nvPr/>
        </p:nvSpPr>
        <p:spPr>
          <a:xfrm>
            <a:off x="1572541" y="2546803"/>
            <a:ext cx="6119589" cy="13077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Бюджет городского поселения состоит из</a:t>
            </a:r>
            <a:r>
              <a:rPr lang="ru-RU" sz="1200" dirty="0" smtClean="0"/>
              <a:t>:</a:t>
            </a:r>
            <a:endParaRPr lang="ru-RU" sz="1200" dirty="0"/>
          </a:p>
        </p:txBody>
      </p:sp>
      <p:sp>
        <p:nvSpPr>
          <p:cNvPr id="5" name="Овал 4"/>
          <p:cNvSpPr/>
          <p:nvPr/>
        </p:nvSpPr>
        <p:spPr>
          <a:xfrm>
            <a:off x="1547660" y="3872355"/>
            <a:ext cx="6119589" cy="69492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Местного бюджета (бюджета муниципального района)</a:t>
            </a:r>
            <a:endParaRPr lang="ru-RU" sz="1600" dirty="0"/>
          </a:p>
        </p:txBody>
      </p:sp>
      <p:sp>
        <p:nvSpPr>
          <p:cNvPr id="6" name="Овал 5"/>
          <p:cNvSpPr/>
          <p:nvPr/>
        </p:nvSpPr>
        <p:spPr>
          <a:xfrm>
            <a:off x="1547666" y="4572065"/>
            <a:ext cx="6119589" cy="77038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Республиканского бюджета</a:t>
            </a:r>
            <a:endParaRPr lang="ru-RU" sz="1600" dirty="0"/>
          </a:p>
        </p:txBody>
      </p:sp>
      <p:sp>
        <p:nvSpPr>
          <p:cNvPr id="7" name="Овал 6"/>
          <p:cNvSpPr/>
          <p:nvPr/>
        </p:nvSpPr>
        <p:spPr>
          <a:xfrm>
            <a:off x="1547662" y="5352687"/>
            <a:ext cx="6119587" cy="79208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Федерального бюджета</a:t>
            </a:r>
            <a:endParaRPr lang="ru-RU" sz="16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312" y="1387917"/>
            <a:ext cx="768350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8198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620687"/>
            <a:ext cx="7704856" cy="720079"/>
          </a:xfrm>
        </p:spPr>
        <p:txBody>
          <a:bodyPr>
            <a:normAutofit fontScale="90000"/>
          </a:bodyPr>
          <a:lstStyle/>
          <a:p>
            <a:pPr marL="182880" algn="r">
              <a:buClr>
                <a:schemeClr val="accent6">
                  <a:lumMod val="75000"/>
                </a:schemeClr>
              </a:buClr>
              <a:defRPr/>
            </a:pP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>
                <a:solidFill>
                  <a:srgbClr val="92D050"/>
                </a:solidFill>
              </a:rPr>
              <a:t>На чём основано составление проекта бюджета городского поселения?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19672" y="1196753"/>
            <a:ext cx="7128792" cy="4922340"/>
          </a:xfrm>
        </p:spPr>
        <p:txBody>
          <a:bodyPr rtlCol="0">
            <a:normAutofit/>
          </a:bodyPr>
          <a:lstStyle/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endParaRPr lang="ru-RU" sz="2800" b="1" dirty="0" smtClean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4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6632"/>
            <a:ext cx="863600" cy="103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2955582372"/>
              </p:ext>
            </p:extLst>
          </p:nvPr>
        </p:nvGraphicFramePr>
        <p:xfrm>
          <a:off x="1187624" y="4149080"/>
          <a:ext cx="6984776" cy="1368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5597567"/>
              </p:ext>
            </p:extLst>
          </p:nvPr>
        </p:nvGraphicFramePr>
        <p:xfrm>
          <a:off x="1691680" y="1916832"/>
          <a:ext cx="6984777" cy="41764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0655"/>
                <a:gridCol w="1640655"/>
                <a:gridCol w="1831258"/>
                <a:gridCol w="1872209"/>
              </a:tblGrid>
              <a:tr h="1072246">
                <a:tc gridSpan="4">
                  <a:txBody>
                    <a:bodyPr/>
                    <a:lstStyle/>
                    <a:p>
                      <a:pPr algn="ctr"/>
                      <a:r>
                        <a:rPr lang="ru-RU" sz="2400" i="1" dirty="0" smtClean="0"/>
                        <a:t>Составление проекта бюджета городского поселения основывается на:</a:t>
                      </a:r>
                      <a:endParaRPr lang="ru-RU" sz="2400" i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83173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>
                    <a:solidFill>
                      <a:srgbClr val="BBCF8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>
                    <a:solidFill>
                      <a:srgbClr val="BBCF8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>
                    <a:solidFill>
                      <a:srgbClr val="BBCF8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>
                    <a:solidFill>
                      <a:srgbClr val="BBCF8D"/>
                    </a:solidFill>
                  </a:tcPr>
                </a:tc>
              </a:tr>
              <a:tr h="2621046">
                <a:tc>
                  <a:txBody>
                    <a:bodyPr/>
                    <a:lstStyle/>
                    <a:p>
                      <a:r>
                        <a:rPr lang="ru-RU" dirty="0" smtClean="0"/>
                        <a:t>Прогноз социально-экономического</a:t>
                      </a:r>
                      <a:r>
                        <a:rPr lang="ru-RU" baseline="0" dirty="0" smtClean="0"/>
                        <a:t> развития городского поселения «</a:t>
                      </a:r>
                      <a:r>
                        <a:rPr lang="ru-RU" baseline="0" dirty="0" err="1" smtClean="0"/>
                        <a:t>Емва</a:t>
                      </a:r>
                      <a:r>
                        <a:rPr lang="ru-RU" baseline="0" dirty="0" smtClean="0"/>
                        <a:t>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Основные направления налоговой политики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Основные направления бюджетной политики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Муниципальные программы городского поселения «</a:t>
                      </a:r>
                      <a:r>
                        <a:rPr lang="ru-RU" dirty="0" err="1" smtClean="0"/>
                        <a:t>Емва</a:t>
                      </a:r>
                      <a:r>
                        <a:rPr lang="ru-RU" dirty="0" smtClean="0"/>
                        <a:t>»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40768"/>
            <a:ext cx="768350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1003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128" y="332656"/>
            <a:ext cx="7633344" cy="726237"/>
          </a:xfrm>
        </p:spPr>
        <p:txBody>
          <a:bodyPr>
            <a:noAutofit/>
          </a:bodyPr>
          <a:lstStyle/>
          <a:p>
            <a:pPr marL="182880">
              <a:buClr>
                <a:schemeClr val="accent6">
                  <a:lumMod val="75000"/>
                </a:schemeClr>
              </a:buClr>
              <a:defRPr/>
            </a:pP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1800" dirty="0" smtClean="0"/>
              <a:t>Бюджетный </a:t>
            </a:r>
            <a:r>
              <a:rPr lang="ru-RU" sz="1800" dirty="0"/>
              <a:t>процесс-ежегодное формирование и исполнение бюджета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1638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3609" y="836712"/>
            <a:ext cx="7560840" cy="5760938"/>
          </a:xfrm>
        </p:spPr>
        <p:txBody>
          <a:bodyPr>
            <a:normAutofit fontScale="92500" lnSpcReduction="10000"/>
          </a:bodyPr>
          <a:lstStyle/>
          <a:p>
            <a:r>
              <a:rPr lang="ru-RU" sz="1600" i="1" dirty="0" smtClean="0">
                <a:solidFill>
                  <a:schemeClr val="bg1"/>
                </a:solidFill>
              </a:rPr>
              <a:t> </a:t>
            </a:r>
            <a:r>
              <a:rPr lang="ru-RU" sz="16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очередного года</a:t>
            </a:r>
          </a:p>
          <a:p>
            <a:pPr algn="l"/>
            <a:r>
              <a:rPr lang="ru-RU" sz="16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(представительные органы местного самоуправления)-принятие бюджета на </a:t>
            </a:r>
          </a:p>
          <a:p>
            <a:pPr algn="r"/>
            <a:r>
              <a:rPr lang="ru-RU" sz="16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очередной финансовый год </a:t>
            </a:r>
          </a:p>
          <a:p>
            <a:pPr algn="r"/>
            <a:r>
              <a:rPr lang="ru-RU" sz="16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плановый период.</a:t>
            </a:r>
          </a:p>
          <a:p>
            <a:pPr algn="l"/>
            <a:r>
              <a:rPr lang="ru-RU" sz="16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бюджета в текущем году </a:t>
            </a:r>
          </a:p>
          <a:p>
            <a:pPr algn="l"/>
            <a:r>
              <a:rPr lang="ru-RU" sz="16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(органы местного самоуправления)-получение доходов бюджета и</a:t>
            </a:r>
          </a:p>
          <a:p>
            <a:pPr algn="r"/>
            <a:r>
              <a:rPr lang="ru-RU" sz="16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 средств </a:t>
            </a:r>
            <a:endParaRPr lang="ru-RU" sz="1600" i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16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6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соответствии с </a:t>
            </a:r>
            <a:endParaRPr lang="ru-RU" sz="1600" i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16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решением </a:t>
            </a:r>
            <a:r>
              <a:rPr lang="ru-RU" sz="16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ru-RU" sz="16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бюджете.</a:t>
            </a:r>
          </a:p>
          <a:p>
            <a:pPr algn="l"/>
            <a:r>
              <a:rPr lang="ru-RU" sz="16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отчета об исполнении бюджета предыдущего года</a:t>
            </a:r>
          </a:p>
          <a:p>
            <a:pPr algn="l"/>
            <a:r>
              <a:rPr lang="ru-RU" sz="16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(представительные органы местного самоуправления</a:t>
            </a:r>
            <a:r>
              <a:rPr lang="ru-RU" sz="16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)-принятие решения Совета </a:t>
            </a:r>
          </a:p>
          <a:p>
            <a:pPr algn="r"/>
            <a:r>
              <a:rPr lang="ru-RU" sz="16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депутатов об исполнении</a:t>
            </a:r>
          </a:p>
          <a:p>
            <a:pPr algn="r"/>
            <a:r>
              <a:rPr lang="ru-RU" sz="16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за отчетный</a:t>
            </a:r>
          </a:p>
          <a:p>
            <a:pPr algn="r"/>
            <a:r>
              <a:rPr lang="ru-RU" sz="16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финансовый год.</a:t>
            </a:r>
          </a:p>
          <a:p>
            <a:pPr algn="l"/>
            <a:r>
              <a:rPr lang="ru-RU" sz="16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Составление проекта бюджета очередного года </a:t>
            </a:r>
          </a:p>
          <a:p>
            <a:pPr algn="l"/>
            <a:r>
              <a:rPr lang="ru-RU" sz="16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(представительные органы местного самоуправления</a:t>
            </a:r>
            <a:r>
              <a:rPr lang="ru-RU" sz="16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)-подготовка экономического </a:t>
            </a:r>
          </a:p>
          <a:p>
            <a:pPr algn="r"/>
            <a:r>
              <a:rPr lang="ru-RU" sz="16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обоснования доходов и </a:t>
            </a:r>
          </a:p>
          <a:p>
            <a:pPr algn="r"/>
            <a:r>
              <a:rPr lang="ru-RU" sz="16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расходов бюджета.</a:t>
            </a:r>
          </a:p>
          <a:p>
            <a:pPr algn="l"/>
            <a:r>
              <a:rPr lang="ru-RU" sz="16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Рассмотрение проекта бюджета очередного года</a:t>
            </a:r>
          </a:p>
          <a:p>
            <a:pPr algn="l"/>
            <a:r>
              <a:rPr lang="ru-RU" sz="16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(представительные органы местного самоуправления)</a:t>
            </a:r>
            <a:endParaRPr lang="ru-RU" sz="1600" i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1600" i="1" dirty="0">
              <a:solidFill>
                <a:schemeClr val="bg1"/>
              </a:solidFill>
            </a:endParaRPr>
          </a:p>
          <a:p>
            <a:pPr algn="r"/>
            <a:endParaRPr lang="ru-RU" sz="1600" i="1" dirty="0" smtClean="0">
              <a:solidFill>
                <a:schemeClr val="bg1"/>
              </a:solidFill>
            </a:endParaRPr>
          </a:p>
          <a:p>
            <a:pPr algn="r"/>
            <a:endParaRPr lang="ru-RU" sz="2200" b="1" dirty="0" smtClean="0">
              <a:solidFill>
                <a:srgbClr val="0070C0"/>
              </a:solidFill>
            </a:endParaRPr>
          </a:p>
          <a:p>
            <a:pPr algn="ctr"/>
            <a:endParaRPr lang="ru-RU" sz="2200" b="1" dirty="0" smtClean="0">
              <a:solidFill>
                <a:srgbClr val="0070C0"/>
              </a:solidFill>
            </a:endParaRPr>
          </a:p>
          <a:p>
            <a:pPr algn="ctr"/>
            <a:endParaRPr lang="ru-RU" sz="2200" b="1" dirty="0" smtClean="0">
              <a:solidFill>
                <a:srgbClr val="0070C0"/>
              </a:solidFill>
            </a:endParaRPr>
          </a:p>
          <a:p>
            <a:pPr algn="ctr"/>
            <a:endParaRPr lang="ru-RU" sz="2200" b="1" dirty="0" smtClean="0">
              <a:solidFill>
                <a:srgbClr val="0070C0"/>
              </a:solidFill>
            </a:endParaRPr>
          </a:p>
          <a:p>
            <a:pPr algn="just"/>
            <a:endParaRPr lang="ru-RU" sz="2200" b="1" dirty="0" smtClean="0">
              <a:solidFill>
                <a:srgbClr val="0070C0"/>
              </a:solidFill>
            </a:endParaRPr>
          </a:p>
          <a:p>
            <a:pPr algn="just"/>
            <a:endParaRPr lang="ru-RU" sz="2200" b="1" dirty="0" smtClean="0">
              <a:solidFill>
                <a:srgbClr val="0070C0"/>
              </a:solidFill>
            </a:endParaRPr>
          </a:p>
          <a:p>
            <a:pPr algn="just"/>
            <a:endParaRPr lang="ru-RU" sz="2200" b="1" dirty="0" smtClean="0">
              <a:solidFill>
                <a:srgbClr val="0070C0"/>
              </a:solidFill>
            </a:endParaRPr>
          </a:p>
          <a:p>
            <a:pPr algn="just"/>
            <a:endParaRPr lang="ru-RU" sz="2200" b="1" dirty="0" smtClean="0">
              <a:solidFill>
                <a:srgbClr val="0070C0"/>
              </a:solidFill>
            </a:endParaRPr>
          </a:p>
          <a:p>
            <a:pPr algn="just"/>
            <a:endParaRPr lang="ru-RU" sz="2200" b="1" dirty="0" smtClean="0">
              <a:solidFill>
                <a:srgbClr val="0070C0"/>
              </a:solidFill>
            </a:endParaRPr>
          </a:p>
          <a:p>
            <a:pPr algn="just"/>
            <a:endParaRPr lang="ru-RU" sz="2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5431"/>
            <a:ext cx="863600" cy="103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68760"/>
            <a:ext cx="768350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88715" y="570156"/>
            <a:ext cx="7256038" cy="1054250"/>
          </a:xfrm>
        </p:spPr>
        <p:txBody>
          <a:bodyPr>
            <a:normAutofit/>
          </a:bodyPr>
          <a:lstStyle/>
          <a:p>
            <a:pPr algn="l"/>
            <a:r>
              <a:rPr lang="ru-RU" sz="2000" dirty="0" smtClean="0"/>
              <a:t>                                           </a:t>
            </a:r>
            <a:r>
              <a:rPr lang="ru-RU" sz="2000" b="1" dirty="0" smtClean="0"/>
              <a:t>Доходы бюджета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b="1" i="1" dirty="0" smtClean="0"/>
              <a:t>Доходы бюджета-это безвозмездные и безвозвратные поступления денежных средств в бюджет. </a:t>
            </a:r>
            <a:endParaRPr lang="ru-RU" sz="2000" b="1" i="1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75" y="247593"/>
            <a:ext cx="865187" cy="1036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Блок-схема: альтернативный процесс 3"/>
          <p:cNvSpPr/>
          <p:nvPr/>
        </p:nvSpPr>
        <p:spPr>
          <a:xfrm>
            <a:off x="3493799" y="1556792"/>
            <a:ext cx="3024335" cy="61264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ДОХОДЫ БЮДЖЕТА</a:t>
            </a:r>
            <a:endParaRPr lang="ru-RU" dirty="0"/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1475656" y="2079720"/>
            <a:ext cx="1800200" cy="61264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Налоговые доходы</a:t>
            </a:r>
            <a:endParaRPr lang="ru-RU" dirty="0"/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4166932" y="2564904"/>
            <a:ext cx="1728192" cy="61264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Неналоговые доходы</a:t>
            </a:r>
            <a:endParaRPr lang="ru-RU" dirty="0"/>
          </a:p>
        </p:txBody>
      </p:sp>
      <p:sp>
        <p:nvSpPr>
          <p:cNvPr id="7" name="Блок-схема: альтернативный процесс 6"/>
          <p:cNvSpPr/>
          <p:nvPr/>
        </p:nvSpPr>
        <p:spPr>
          <a:xfrm>
            <a:off x="7092280" y="2060848"/>
            <a:ext cx="1895442" cy="61264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Безвозмездные поступления</a:t>
            </a:r>
            <a:endParaRPr lang="ru-RU" dirty="0"/>
          </a:p>
        </p:txBody>
      </p:sp>
      <p:sp>
        <p:nvSpPr>
          <p:cNvPr id="8" name="Блок-схема: альтернативный процесс 7"/>
          <p:cNvSpPr/>
          <p:nvPr/>
        </p:nvSpPr>
        <p:spPr>
          <a:xfrm>
            <a:off x="1347291" y="2955935"/>
            <a:ext cx="2056930" cy="2729748"/>
          </a:xfrm>
          <a:prstGeom prst="flowChartAlternateProcess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 smtClean="0"/>
              <a:t>Поступления от уплаты налогов, установленных налоговым кодексом РФ, например:</a:t>
            </a:r>
          </a:p>
          <a:p>
            <a:endParaRPr lang="ru-RU" sz="1200" dirty="0" smtClean="0"/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200" dirty="0" smtClean="0"/>
              <a:t>Налог на доходы физических лиц;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200" dirty="0" smtClean="0"/>
              <a:t>Налог на имущество;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200" dirty="0" smtClean="0"/>
              <a:t>Земельный налог;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200" dirty="0" smtClean="0"/>
              <a:t>Акцизы</a:t>
            </a:r>
            <a:endParaRPr lang="ru-RU" sz="1000" dirty="0"/>
          </a:p>
        </p:txBody>
      </p:sp>
      <p:sp>
        <p:nvSpPr>
          <p:cNvPr id="9" name="Блок-схема: альтернативный процесс 8"/>
          <p:cNvSpPr/>
          <p:nvPr/>
        </p:nvSpPr>
        <p:spPr>
          <a:xfrm>
            <a:off x="4139952" y="3861048"/>
            <a:ext cx="2016224" cy="2232667"/>
          </a:xfrm>
          <a:prstGeom prst="flowChartAlternateProcess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100" b="1" dirty="0" smtClean="0"/>
              <a:t>Поступления от уплаты пошлин и сборов установленных законодательством, а также штрафы, например: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100" dirty="0" smtClean="0"/>
              <a:t>Доходы от использования имущества;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100" dirty="0" smtClean="0"/>
              <a:t>Штрафные санкции;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100" dirty="0" smtClean="0"/>
              <a:t>Другие. </a:t>
            </a:r>
            <a:endParaRPr lang="ru-RU" sz="1100" dirty="0"/>
          </a:p>
        </p:txBody>
      </p:sp>
      <p:sp>
        <p:nvSpPr>
          <p:cNvPr id="10" name="Блок-схема: альтернативный процесс 9"/>
          <p:cNvSpPr/>
          <p:nvPr/>
        </p:nvSpPr>
        <p:spPr>
          <a:xfrm>
            <a:off x="7015145" y="2780928"/>
            <a:ext cx="1944216" cy="2777638"/>
          </a:xfrm>
          <a:prstGeom prst="flowChartAlternateProcess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smtClean="0"/>
              <a:t>Поступления от других бюджетов, например:</a:t>
            </a:r>
          </a:p>
          <a:p>
            <a:endParaRPr lang="ru-RU" sz="14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dirty="0" smtClean="0"/>
              <a:t>Межбюджетные трансферты;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dirty="0" smtClean="0"/>
              <a:t>Субсидии;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dirty="0" smtClean="0"/>
              <a:t>Субвенции.</a:t>
            </a:r>
          </a:p>
          <a:p>
            <a:endParaRPr lang="ru-RU" sz="1400" dirty="0" smtClean="0"/>
          </a:p>
          <a:p>
            <a:pPr algn="ctr"/>
            <a:endParaRPr lang="ru-RU" sz="1400" dirty="0"/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56792"/>
            <a:ext cx="768350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7372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331640" y="260648"/>
            <a:ext cx="7113113" cy="1363758"/>
          </a:xfrm>
        </p:spPr>
        <p:txBody>
          <a:bodyPr/>
          <a:lstStyle/>
          <a:p>
            <a:r>
              <a:rPr lang="ru-RU" sz="3600" dirty="0" smtClean="0"/>
              <a:t>Дорожный фонд городского поселения</a:t>
            </a:r>
            <a:endParaRPr lang="ru-RU" sz="3600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46359321"/>
              </p:ext>
            </p:extLst>
          </p:nvPr>
        </p:nvGraphicFramePr>
        <p:xfrm>
          <a:off x="1116707" y="2276872"/>
          <a:ext cx="7747000" cy="38782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65187" cy="1036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28800"/>
            <a:ext cx="768350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2067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332656"/>
            <a:ext cx="7175351" cy="1152128"/>
          </a:xfrm>
        </p:spPr>
        <p:txBody>
          <a:bodyPr>
            <a:normAutofit/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200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Дефицит и профицит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1740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0" y="1028700"/>
            <a:ext cx="8856663" cy="5568950"/>
          </a:xfrm>
        </p:spPr>
        <p:txBody>
          <a:bodyPr/>
          <a:lstStyle/>
          <a:p>
            <a:pPr lvl="0" algn="ctr">
              <a:buClr>
                <a:srgbClr val="D19049">
                  <a:lumMod val="75000"/>
                </a:srgbClr>
              </a:buClr>
            </a:pPr>
            <a:r>
              <a:rPr lang="ru-RU" sz="1800" b="1" dirty="0" smtClean="0">
                <a:solidFill>
                  <a:srgbClr val="0070C0"/>
                </a:solidFill>
              </a:rPr>
              <a:t>	</a:t>
            </a:r>
            <a:endParaRPr lang="ru-RU" sz="2800" b="1" dirty="0" smtClean="0">
              <a:solidFill>
                <a:srgbClr val="0070C0"/>
              </a:solidFill>
            </a:endParaRPr>
          </a:p>
        </p:txBody>
      </p:sp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864" y="260648"/>
            <a:ext cx="863600" cy="103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464" y="1143000"/>
            <a:ext cx="7597992" cy="5310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864" y="1459564"/>
            <a:ext cx="768350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259632" y="260648"/>
            <a:ext cx="7185121" cy="1363758"/>
          </a:xfrm>
        </p:spPr>
        <p:txBody>
          <a:bodyPr/>
          <a:lstStyle/>
          <a:p>
            <a:r>
              <a:rPr lang="ru-RU" sz="3200" b="1" dirty="0" smtClean="0"/>
              <a:t>Расходы бюджета</a:t>
            </a:r>
            <a:endParaRPr lang="ru-RU" sz="3200" b="1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27584" y="1554162"/>
            <a:ext cx="8164016" cy="4525963"/>
          </a:xfrm>
        </p:spPr>
        <p:txBody>
          <a:bodyPr>
            <a:normAutofit/>
          </a:bodyPr>
          <a:lstStyle/>
          <a:p>
            <a:r>
              <a:rPr lang="ru-RU" sz="1200" dirty="0" smtClean="0"/>
              <a:t>Расходы бюджета-выплачиваемые из бюджета денежные средства, за исключением средств, являющихся источниками финансового дефицита бюджета.</a:t>
            </a:r>
          </a:p>
          <a:p>
            <a:r>
              <a:rPr lang="ru-RU" sz="1200" dirty="0" smtClean="0"/>
              <a:t>Формирование расходов осуществляется в соответствии с расходными обязательствами, обусловленными установленным законодательством разграничением полномочий, исполнение которых должно происходить в очередном финансовом году за счет средств соответствующих бюджетов.</a:t>
            </a:r>
          </a:p>
          <a:p>
            <a:r>
              <a:rPr lang="ru-RU" sz="1200" dirty="0" smtClean="0"/>
              <a:t>Принципы формирования расходов бюджета: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200" dirty="0" smtClean="0"/>
              <a:t>По разделам;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200" dirty="0" smtClean="0"/>
              <a:t>По ведомствам;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200" dirty="0" smtClean="0"/>
              <a:t>По муниципальным программам.</a:t>
            </a:r>
          </a:p>
          <a:p>
            <a:pPr marL="0" indent="0" algn="ctr">
              <a:buNone/>
            </a:pPr>
            <a:r>
              <a:rPr lang="ru-RU" sz="1200" dirty="0" smtClean="0"/>
              <a:t>Разделы классификации расходов бюджета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200" dirty="0" smtClean="0"/>
              <a:t>01 – общегосударственные вопросы;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200" dirty="0" smtClean="0"/>
              <a:t>03 – национальная безопасность и правоохранительная деятельность;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200" dirty="0" smtClean="0"/>
              <a:t>04 – национальная экономика;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200" dirty="0" smtClean="0"/>
              <a:t>05 – жилищно-коммунальное хозяйство;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200" dirty="0" smtClean="0"/>
              <a:t>10 – социальная политика;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200" dirty="0" smtClean="0"/>
              <a:t>11 – физическая культура и спорт;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200" dirty="0" smtClean="0"/>
              <a:t>99 – условно утвержденные.</a:t>
            </a:r>
          </a:p>
          <a:p>
            <a:pPr>
              <a:buFont typeface="Arial" panose="020B0604020202020204" pitchFamily="34" charset="0"/>
              <a:buChar char="•"/>
            </a:pPr>
            <a:endParaRPr lang="ru-RU" sz="1200" dirty="0" smtClean="0"/>
          </a:p>
          <a:p>
            <a:pPr>
              <a:buFont typeface="Arial" panose="020B0604020202020204" pitchFamily="34" charset="0"/>
              <a:buChar char="•"/>
            </a:pPr>
            <a:endParaRPr lang="ru-RU" sz="14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65187" cy="1036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245" y="1412776"/>
            <a:ext cx="768350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8571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3153</TotalTime>
  <Words>856</Words>
  <Application>Microsoft Office PowerPoint</Application>
  <PresentationFormat>Экран (4:3)</PresentationFormat>
  <Paragraphs>261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Солнцестояние</vt:lpstr>
      <vt:lpstr>БЮДЖЕТ ДЛЯ ГРАЖДАН  (к проект решения Совета депутатов о бюджете городского поселения  на 2019 год и плановый период 2020-2021 годов) </vt:lpstr>
      <vt:lpstr> </vt:lpstr>
      <vt:lpstr>Что такое бюджет? Бюджет – это план доходов и расходов на определенный период.</vt:lpstr>
      <vt:lpstr> На чём основано составление проекта бюджета городского поселения? </vt:lpstr>
      <vt:lpstr>             Бюджетный процесс-ежегодное формирование и исполнение бюджета </vt:lpstr>
      <vt:lpstr>                                           Доходы бюджета Доходы бюджета-это безвозмездные и безвозвратные поступления денежных средств в бюджет. </vt:lpstr>
      <vt:lpstr>Дорожный фонд городского поселения</vt:lpstr>
      <vt:lpstr>Дефицит и профицит </vt:lpstr>
      <vt:lpstr>Расходы бюджета</vt:lpstr>
      <vt:lpstr>Основные характеристики  бюджета  </vt:lpstr>
      <vt:lpstr> </vt:lpstr>
      <vt:lpstr>         </vt:lpstr>
      <vt:lpstr>БЮДЖЕТ ДЛЯ ГРАЖДАН </vt:lpstr>
      <vt:lpstr>БЮДЖЕТ ДЛЯ ГРАЖДАН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ДЛЯ НАСЕЛЕНИЯ</dc:title>
  <dc:creator>Hlupina</dc:creator>
  <cp:lastModifiedBy>Ковригина</cp:lastModifiedBy>
  <cp:revision>247</cp:revision>
  <dcterms:created xsi:type="dcterms:W3CDTF">2014-01-31T09:07:24Z</dcterms:created>
  <dcterms:modified xsi:type="dcterms:W3CDTF">2018-12-20T09:33:57Z</dcterms:modified>
</cp:coreProperties>
</file>