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73" r:id="rId7"/>
    <p:sldId id="262" r:id="rId8"/>
    <p:sldId id="263" r:id="rId9"/>
    <p:sldId id="264" r:id="rId10"/>
    <p:sldId id="267" r:id="rId11"/>
    <p:sldId id="268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7C80"/>
    <a:srgbClr val="FF6699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\!!!%20&#1055;&#1086;&#1095;&#1090;&#1072;%20&#1074;&#1085;&#1091;&#1090;&#1088;&#1080;%20&#1060;&#1059;%20!!!\2016\&#1073;&#1102;&#1076;&#1078;&#1077;&#1090;%20&#1076;&#1083;&#1103;%20&#1075;&#1088;&#1072;&#1078;&#1072;&#1085;\&#1075;&#1086;&#1076;%20&#1086;&#1090;&#1095;&#1077;&#1090;\&#1076;&#1086;&#1093;%20&#1080;%20&#1088;&#1072;&#1089;&#1093;&#1086;&#1076;&#1099;%20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BB1C9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555330808654111E-2"/>
                  <c:y val="0.4966744057916467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РАСХОДЫ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32792491655514E-2"/>
                  <c:y val="0.291523164092878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753149.8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093888"/>
        <c:axId val="95095424"/>
        <c:axId val="78313216"/>
      </c:bar3DChart>
      <c:catAx>
        <c:axId val="95093888"/>
        <c:scaling>
          <c:orientation val="minMax"/>
        </c:scaling>
        <c:delete val="1"/>
        <c:axPos val="b"/>
        <c:majorTickMark val="out"/>
        <c:minorTickMark val="none"/>
        <c:tickLblPos val="nextTo"/>
        <c:crossAx val="95095424"/>
        <c:crosses val="autoZero"/>
        <c:auto val="1"/>
        <c:lblAlgn val="ctr"/>
        <c:lblOffset val="100"/>
        <c:noMultiLvlLbl val="0"/>
      </c:catAx>
      <c:valAx>
        <c:axId val="9509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5093888"/>
        <c:crosses val="autoZero"/>
        <c:crossBetween val="between"/>
      </c:valAx>
      <c:serAx>
        <c:axId val="78313216"/>
        <c:scaling>
          <c:orientation val="minMax"/>
        </c:scaling>
        <c:delete val="1"/>
        <c:axPos val="b"/>
        <c:majorTickMark val="out"/>
        <c:minorTickMark val="none"/>
        <c:tickLblPos val="nextTo"/>
        <c:crossAx val="95095424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BB1C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7222222222222222"/>
                  <c:y val="0.1619937694704050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(план)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734429496761335"/>
                  <c:y val="0.55438596491228065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(план)</a:t>
                    </a:r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Лист2!$B$2:$C$2</c:f>
              <c:numCache>
                <c:formatCode>_-* #,##0.00_р_._-;\-* #,##0.00_р_._-;_-* "-"??_р_._-;_-@_-</c:formatCode>
                <c:ptCount val="2"/>
                <c:pt idx="0">
                  <c:v>8088.6779999999999</c:v>
                </c:pt>
                <c:pt idx="1">
                  <c:v>8182.7939999999999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0.1121495327102803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680868927258532"/>
                  <c:y val="0.3585835060091172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Лист2!$B$3:$C$3</c:f>
              <c:numCache>
                <c:formatCode>_-* #,##0.00_р_._-;\-* #,##0.00_р_._-;_-* "-"??_р_._-;_-@_-</c:formatCode>
                <c:ptCount val="2"/>
                <c:pt idx="0">
                  <c:v>4161.2830000000004</c:v>
                </c:pt>
                <c:pt idx="1">
                  <c:v>6070.6719999999996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792704"/>
        <c:axId val="6042752"/>
        <c:axId val="95127744"/>
      </c:bar3DChart>
      <c:catAx>
        <c:axId val="11679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6042752"/>
        <c:crosses val="autoZero"/>
        <c:auto val="1"/>
        <c:lblAlgn val="ctr"/>
        <c:lblOffset val="100"/>
        <c:noMultiLvlLbl val="0"/>
      </c:catAx>
      <c:valAx>
        <c:axId val="6042752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out"/>
        <c:minorTickMark val="none"/>
        <c:tickLblPos val="nextTo"/>
        <c:crossAx val="116792704"/>
        <c:crosses val="autoZero"/>
        <c:crossBetween val="between"/>
      </c:valAx>
      <c:serAx>
        <c:axId val="95127744"/>
        <c:scaling>
          <c:orientation val="minMax"/>
        </c:scaling>
        <c:delete val="1"/>
        <c:axPos val="b"/>
        <c:majorTickMark val="out"/>
        <c:minorTickMark val="none"/>
        <c:tickLblPos val="nextTo"/>
        <c:crossAx val="6042752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5.6500000000000002E-2</c:v>
                </c:pt>
                <c:pt idx="1">
                  <c:v>3.5099999999999999E-2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Непрограммные мероприятия –</a:t>
          </a:r>
        </a:p>
        <a:p>
          <a:r>
            <a:rPr lang="ru-RU" dirty="0" smtClean="0"/>
            <a:t>2 953,210 </a:t>
          </a:r>
          <a:r>
            <a:rPr lang="ru-RU" dirty="0" err="1" smtClean="0"/>
            <a:t>тыс.руб</a:t>
          </a:r>
          <a:r>
            <a:rPr lang="ru-RU" dirty="0" smtClean="0"/>
            <a:t>.;</a:t>
          </a:r>
        </a:p>
        <a:p>
          <a:r>
            <a:rPr lang="ru-RU" dirty="0" smtClean="0"/>
            <a:t>3 муниципальные программы </a:t>
          </a:r>
          <a:endParaRPr lang="ru-RU" dirty="0" smtClean="0"/>
        </a:p>
        <a:p>
          <a:r>
            <a:rPr lang="ru-RU" dirty="0" smtClean="0"/>
            <a:t>3 528,101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</dgm:pt>
    <dgm:pt modelId="{7A06D398-3E3C-42EB-94A9-5696B8AA8B54}" type="pres">
      <dgm:prSet presAssocID="{3A55A208-12F5-4386-80EB-94E615947318}" presName="centerShape" presStyleLbl="vennNode1" presStyleIdx="0" presStyleCnt="1" custScaleX="44945" custScaleY="47124" custLinFactNeighborX="331" custLinFactNeighborY="214"/>
      <dgm:spPr/>
      <dgm:t>
        <a:bodyPr/>
        <a:lstStyle/>
        <a:p>
          <a:endParaRPr lang="ru-RU"/>
        </a:p>
      </dgm:t>
    </dgm:pt>
  </dgm:ptLst>
  <dgm:cxnLst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27965AF4-30EA-474F-96CE-7A2D170D9057}" type="presOf" srcId="{3A55A208-12F5-4386-80EB-94E615947318}" destId="{7A06D398-3E3C-42EB-94A9-5696B8AA8B54}" srcOrd="0" destOrd="0" presId="urn:microsoft.com/office/officeart/2005/8/layout/radial3"/>
    <dgm:cxn modelId="{83427B92-E1EE-48A9-BFD7-CF76A3181CE5}" type="presOf" srcId="{7F943B5C-5FC6-4AC7-8904-2A8C7B8C317F}" destId="{D1EF46A3-D8AF-4121-B1BC-6C42AC115C30}" srcOrd="0" destOrd="0" presId="urn:microsoft.com/office/officeart/2005/8/layout/radial3"/>
    <dgm:cxn modelId="{30DC60D7-CF08-4A03-A16C-6D0A75001A3D}" type="presParOf" srcId="{D1EF46A3-D8AF-4121-B1BC-6C42AC115C30}" destId="{222CCC0B-D284-4264-83B0-FC90F2F5C468}" srcOrd="0" destOrd="0" presId="urn:microsoft.com/office/officeart/2005/8/layout/radial3"/>
    <dgm:cxn modelId="{3D9F0F62-2A5F-4D12-A91D-51E36A938E7C}" type="presParOf" srcId="{222CCC0B-D284-4264-83B0-FC90F2F5C468}" destId="{7A06D398-3E3C-42EB-94A9-5696B8AA8B5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EF102B97-8D5C-491F-9869-D92488DD67E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Жилищно-коммунальное хозяйство- 2 </a:t>
          </a:r>
          <a:r>
            <a:rPr lang="ru-RU" sz="2000" dirty="0" smtClean="0">
              <a:solidFill>
                <a:schemeClr val="tx1"/>
              </a:solidFill>
            </a:rPr>
            <a:t>054,472 </a:t>
          </a:r>
          <a:r>
            <a:rPr lang="ru-RU" sz="2000" dirty="0" err="1" smtClean="0">
              <a:solidFill>
                <a:schemeClr val="tx1"/>
              </a:solidFill>
            </a:rPr>
            <a:t>тыс.руб</a:t>
          </a:r>
          <a:r>
            <a:rPr lang="ru-RU" sz="2000" dirty="0" smtClean="0">
              <a:solidFill>
                <a:schemeClr val="tx1"/>
              </a:solidFill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B32F6958-C1BF-49BB-8398-FEF102AE98BE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Общегосударственные вопросы- 2 </a:t>
          </a:r>
          <a:r>
            <a:rPr lang="ru-RU" sz="2000" dirty="0" smtClean="0">
              <a:solidFill>
                <a:schemeClr val="tx1"/>
              </a:solidFill>
            </a:rPr>
            <a:t>799,663 </a:t>
          </a:r>
          <a:r>
            <a:rPr lang="ru-RU" sz="2000" dirty="0" err="1" smtClean="0">
              <a:solidFill>
                <a:schemeClr val="tx1"/>
              </a:solidFill>
            </a:rPr>
            <a:t>тыс.руб</a:t>
          </a:r>
          <a:r>
            <a:rPr lang="ru-RU" sz="2000" dirty="0" smtClean="0">
              <a:solidFill>
                <a:schemeClr val="tx1"/>
              </a:solidFill>
            </a:rPr>
            <a:t>.</a:t>
          </a:r>
          <a:endParaRPr lang="ru-RU" sz="2000" dirty="0">
            <a:solidFill>
              <a:schemeClr val="tx1"/>
            </a:solidFill>
          </a:endParaRPr>
        </a:p>
      </dgm:t>
    </dgm:pt>
    <dgm:pt modelId="{44621BE4-0A64-4D38-9987-FDBD1057B43E}" type="parTrans" cxnId="{49A30D6C-F3F9-4C34-95DD-10E2D974A908}">
      <dgm:prSet/>
      <dgm:spPr/>
      <dgm:t>
        <a:bodyPr/>
        <a:lstStyle/>
        <a:p>
          <a:endParaRPr lang="ru-RU"/>
        </a:p>
      </dgm:t>
    </dgm:pt>
    <dgm:pt modelId="{D6B6870B-887D-495D-825C-952EA240135E}" type="sibTrans" cxnId="{49A30D6C-F3F9-4C34-95DD-10E2D974A908}">
      <dgm:prSet/>
      <dgm:spPr/>
      <dgm:t>
        <a:bodyPr/>
        <a:lstStyle/>
        <a:p>
          <a:endParaRPr lang="ru-RU"/>
        </a:p>
      </dgm:t>
    </dgm:pt>
    <dgm:pt modelId="{A8F498ED-07A2-425E-A656-C157485DF72A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Охрана окружающей среды – 59,744 </a:t>
          </a:r>
          <a:r>
            <a:rPr lang="ru-RU" sz="1800" dirty="0" err="1" smtClean="0">
              <a:solidFill>
                <a:schemeClr val="tx1"/>
              </a:solidFill>
            </a:rPr>
            <a:t>тыс.руб</a:t>
          </a:r>
          <a:r>
            <a:rPr lang="ru-RU" sz="1800" dirty="0" smtClean="0">
              <a:solidFill>
                <a:schemeClr val="tx1"/>
              </a:solidFill>
            </a:rPr>
            <a:t>.</a:t>
          </a:r>
          <a:endParaRPr lang="ru-RU" sz="1800" dirty="0">
            <a:solidFill>
              <a:schemeClr val="tx1"/>
            </a:solidFill>
          </a:endParaRPr>
        </a:p>
      </dgm:t>
    </dgm:pt>
    <dgm:pt modelId="{CDEC0F3A-6F49-41DD-BB46-2CB84C785AFF}" type="parTrans" cxnId="{65F130D9-C5BC-4DD4-8AF5-8F5DF2576CDD}">
      <dgm:prSet/>
      <dgm:spPr/>
      <dgm:t>
        <a:bodyPr/>
        <a:lstStyle/>
        <a:p>
          <a:endParaRPr lang="ru-RU"/>
        </a:p>
      </dgm:t>
    </dgm:pt>
    <dgm:pt modelId="{5F42D99C-3721-47D2-B9C8-A809AEC30682}" type="sibTrans" cxnId="{65F130D9-C5BC-4DD4-8AF5-8F5DF2576CDD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3" custScaleX="74497" custScaleY="71172" custLinFactNeighborX="-43559" custLinFactNeighborY="820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3" custScaleX="90455" custScaleY="56783" custLinFactNeighborX="2848" custLinFactNeighborY="81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2AF06BCE-4054-4B89-8694-70D6DD355E13}" type="pres">
      <dgm:prSet presAssocID="{B32F6958-C1BF-49BB-8398-FEF102AE98BE}" presName="composite" presStyleCnt="0"/>
      <dgm:spPr/>
    </dgm:pt>
    <dgm:pt modelId="{89A51BDD-A9B9-4500-9B74-DE10982AA294}" type="pres">
      <dgm:prSet presAssocID="{B32F6958-C1BF-49BB-8398-FEF102AE98BE}" presName="imgShp" presStyleLbl="fgImgPlace1" presStyleIdx="1" presStyleCnt="3" custScaleX="68297" custScaleY="62723" custLinFactNeighborX="-41773" custLinFactNeighborY="-908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8BDEBE-1104-4EA5-96A0-AD4873FD9DA6}" type="pres">
      <dgm:prSet presAssocID="{B32F6958-C1BF-49BB-8398-FEF102AE98BE}" presName="txShp" presStyleLbl="node1" presStyleIdx="1" presStyleCnt="3" custScaleX="90317" custScaleY="41978" custLinFactNeighborX="2702" custLinFactNeighborY="-85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3B611-F7C6-4906-AF48-6A4A1AC0F1FC}" type="pres">
      <dgm:prSet presAssocID="{D6B6870B-887D-495D-825C-952EA240135E}" presName="spacing" presStyleCnt="0"/>
      <dgm:spPr/>
    </dgm:pt>
    <dgm:pt modelId="{88839CF1-B049-47DA-A91A-DF632F55E4D7}" type="pres">
      <dgm:prSet presAssocID="{A8F498ED-07A2-425E-A656-C157485DF72A}" presName="composite" presStyleCnt="0"/>
      <dgm:spPr/>
    </dgm:pt>
    <dgm:pt modelId="{58E78F7D-E630-4A20-90B7-4BFB24A183DE}" type="pres">
      <dgm:prSet presAssocID="{A8F498ED-07A2-425E-A656-C157485DF72A}" presName="imgShp" presStyleLbl="fgImgPlace1" presStyleIdx="2" presStyleCnt="3" custScaleX="71464" custScaleY="62784" custLinFactNeighborX="-33460" custLinFactNeighborY="-2723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1C56E5B-6255-4951-B2F4-70E3D2A4E239}" type="pres">
      <dgm:prSet presAssocID="{A8F498ED-07A2-425E-A656-C157485DF72A}" presName="txShp" presStyleLbl="node1" presStyleIdx="2" presStyleCnt="3" custScaleX="83571" custScaleY="62850" custLinFactNeighborX="6624" custLinFactNeighborY="-29880">
        <dgm:presLayoutVars>
          <dgm:bulletEnabled val="1"/>
        </dgm:presLayoutVars>
      </dgm:prSet>
      <dgm:spPr/>
    </dgm:pt>
  </dgm:ptLst>
  <dgm:cxnLst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04BDE0A7-CF1B-48A2-B4C5-D980789E1F7F}" type="presOf" srcId="{B32F6958-C1BF-49BB-8398-FEF102AE98BE}" destId="{188BDEBE-1104-4EA5-96A0-AD4873FD9DA6}" srcOrd="0" destOrd="0" presId="urn:microsoft.com/office/officeart/2005/8/layout/vList3"/>
    <dgm:cxn modelId="{65F130D9-C5BC-4DD4-8AF5-8F5DF2576CDD}" srcId="{527418EE-3913-49E0-8932-679F7116F545}" destId="{A8F498ED-07A2-425E-A656-C157485DF72A}" srcOrd="2" destOrd="0" parTransId="{CDEC0F3A-6F49-41DD-BB46-2CB84C785AFF}" sibTransId="{5F42D99C-3721-47D2-B9C8-A809AEC30682}"/>
    <dgm:cxn modelId="{49A30D6C-F3F9-4C34-95DD-10E2D974A908}" srcId="{527418EE-3913-49E0-8932-679F7116F545}" destId="{B32F6958-C1BF-49BB-8398-FEF102AE98BE}" srcOrd="1" destOrd="0" parTransId="{44621BE4-0A64-4D38-9987-FDBD1057B43E}" sibTransId="{D6B6870B-887D-495D-825C-952EA240135E}"/>
    <dgm:cxn modelId="{DBA1950C-99BB-426F-8EEE-325D152A53DA}" type="presOf" srcId="{527418EE-3913-49E0-8932-679F7116F545}" destId="{FA1DE22A-AF7E-43E0-AD12-C03DDD0EDD2D}" srcOrd="0" destOrd="0" presId="urn:microsoft.com/office/officeart/2005/8/layout/vList3"/>
    <dgm:cxn modelId="{AB4F5D13-5393-4C87-9D35-35CAD55AD248}" type="presOf" srcId="{A8F498ED-07A2-425E-A656-C157485DF72A}" destId="{A1C56E5B-6255-4951-B2F4-70E3D2A4E239}" srcOrd="0" destOrd="0" presId="urn:microsoft.com/office/officeart/2005/8/layout/vList3"/>
    <dgm:cxn modelId="{35FD499E-EFC6-4FEB-889D-DBFBFC815A31}" type="presOf" srcId="{EF102B97-8D5C-491F-9869-D92488DD67E4}" destId="{0E2605C0-72D9-45EE-9A79-CAACE46B3E8A}" srcOrd="0" destOrd="0" presId="urn:microsoft.com/office/officeart/2005/8/layout/vList3"/>
    <dgm:cxn modelId="{46D89447-BF9C-42A6-9D28-4C8514F6F13B}" type="presParOf" srcId="{FA1DE22A-AF7E-43E0-AD12-C03DDD0EDD2D}" destId="{21908567-69FE-453F-998E-2C249071FCE4}" srcOrd="0" destOrd="0" presId="urn:microsoft.com/office/officeart/2005/8/layout/vList3"/>
    <dgm:cxn modelId="{30CBB8E8-7522-4CF5-A06D-712F8AE1513B}" type="presParOf" srcId="{21908567-69FE-453F-998E-2C249071FCE4}" destId="{FEBCFEB3-34AA-4F7B-B798-88D27A150921}" srcOrd="0" destOrd="0" presId="urn:microsoft.com/office/officeart/2005/8/layout/vList3"/>
    <dgm:cxn modelId="{72F46CD9-DDB6-422A-8945-112D2B4538DC}" type="presParOf" srcId="{21908567-69FE-453F-998E-2C249071FCE4}" destId="{0E2605C0-72D9-45EE-9A79-CAACE46B3E8A}" srcOrd="1" destOrd="0" presId="urn:microsoft.com/office/officeart/2005/8/layout/vList3"/>
    <dgm:cxn modelId="{74D0D12C-A0C9-4F77-A634-F2CC89EA263A}" type="presParOf" srcId="{FA1DE22A-AF7E-43E0-AD12-C03DDD0EDD2D}" destId="{AB8BFF33-5ADA-404A-BB9B-54545B350F7F}" srcOrd="1" destOrd="0" presId="urn:microsoft.com/office/officeart/2005/8/layout/vList3"/>
    <dgm:cxn modelId="{375B92F1-4539-4FC9-A161-6D66DE6D079C}" type="presParOf" srcId="{FA1DE22A-AF7E-43E0-AD12-C03DDD0EDD2D}" destId="{2AF06BCE-4054-4B89-8694-70D6DD355E13}" srcOrd="2" destOrd="0" presId="urn:microsoft.com/office/officeart/2005/8/layout/vList3"/>
    <dgm:cxn modelId="{0585CABF-A69B-44F9-AAB2-C0DD96FACB66}" type="presParOf" srcId="{2AF06BCE-4054-4B89-8694-70D6DD355E13}" destId="{89A51BDD-A9B9-4500-9B74-DE10982AA294}" srcOrd="0" destOrd="0" presId="urn:microsoft.com/office/officeart/2005/8/layout/vList3"/>
    <dgm:cxn modelId="{110FECEE-3314-40B5-8C03-55BD7A88D836}" type="presParOf" srcId="{2AF06BCE-4054-4B89-8694-70D6DD355E13}" destId="{188BDEBE-1104-4EA5-96A0-AD4873FD9DA6}" srcOrd="1" destOrd="0" presId="urn:microsoft.com/office/officeart/2005/8/layout/vList3"/>
    <dgm:cxn modelId="{2D9EAC08-1DAA-405B-8E12-323012DD1933}" type="presParOf" srcId="{FA1DE22A-AF7E-43E0-AD12-C03DDD0EDD2D}" destId="{AC33B611-F7C6-4906-AF48-6A4A1AC0F1FC}" srcOrd="3" destOrd="0" presId="urn:microsoft.com/office/officeart/2005/8/layout/vList3"/>
    <dgm:cxn modelId="{95079C7B-5735-469A-9C49-8F3879B1978B}" type="presParOf" srcId="{FA1DE22A-AF7E-43E0-AD12-C03DDD0EDD2D}" destId="{88839CF1-B049-47DA-A91A-DF632F55E4D7}" srcOrd="4" destOrd="0" presId="urn:microsoft.com/office/officeart/2005/8/layout/vList3"/>
    <dgm:cxn modelId="{ED632264-F91C-4FD9-B74F-B1B7CC36AF95}" type="presParOf" srcId="{88839CF1-B049-47DA-A91A-DF632F55E4D7}" destId="{58E78F7D-E630-4A20-90B7-4BFB24A183DE}" srcOrd="0" destOrd="0" presId="urn:microsoft.com/office/officeart/2005/8/layout/vList3"/>
    <dgm:cxn modelId="{028639D9-7E5B-47B8-B79B-5642665AEA15}" type="presParOf" srcId="{88839CF1-B049-47DA-A91A-DF632F55E4D7}" destId="{A1C56E5B-6255-4951-B2F4-70E3D2A4E2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102B97-8D5C-491F-9869-D92488DD67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 политика-                  243,115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6B72BC5B-849D-4F97-B454-BDF3584BCD8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Национальная безопасность и </a:t>
          </a:r>
          <a:r>
            <a:rPr lang="ru-RU" dirty="0" smtClean="0">
              <a:solidFill>
                <a:schemeClr val="tx1"/>
              </a:solidFill>
            </a:rPr>
            <a:t>правоохранительная деятельность – 333,300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578E647-531D-4784-B9B0-E36321BDE79E}" type="parTrans" cxnId="{6D789530-C9B1-46C5-99ED-B5409F56FC30}">
      <dgm:prSet/>
      <dgm:spPr/>
      <dgm:t>
        <a:bodyPr/>
        <a:lstStyle/>
        <a:p>
          <a:endParaRPr lang="ru-RU"/>
        </a:p>
      </dgm:t>
    </dgm:pt>
    <dgm:pt modelId="{599DAC69-688E-4CED-9396-9715C7083ADC}" type="sibTrans" cxnId="{6D789530-C9B1-46C5-99ED-B5409F56FC30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ScaleX="71230" custScaleY="55712" custLinFactNeighborX="-29461" custLinFactNeighborY="-196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93572" custScaleY="38289" custLinFactNeighborX="10798" custLinFactNeighborY="-17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87995058-79A9-416B-BF72-D58214F6A912}" type="pres">
      <dgm:prSet presAssocID="{6B72BC5B-849D-4F97-B454-BDF3584BCD82}" presName="composite" presStyleCnt="0"/>
      <dgm:spPr/>
    </dgm:pt>
    <dgm:pt modelId="{4782D013-0FFD-45FC-819C-158302105C94}" type="pres">
      <dgm:prSet presAssocID="{6B72BC5B-849D-4F97-B454-BDF3584BCD82}" presName="imgShp" presStyleLbl="fgImgPlace1" presStyleIdx="1" presStyleCnt="2" custScaleX="88969" custScaleY="67308" custLinFactNeighborX="-33993" custLinFactNeighborY="-401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2F0C8E-77C9-4DD2-BA3E-7E8281144AA6}" type="pres">
      <dgm:prSet presAssocID="{6B72BC5B-849D-4F97-B454-BDF3584BCD82}" presName="txShp" presStyleLbl="node1" presStyleIdx="1" presStyleCnt="2" custScaleX="87435" custScaleY="41588" custLinFactNeighborX="7240" custLinFactNeighborY="-3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47CE4-0807-4EDC-896A-9EAFB69B7F11}" type="presOf" srcId="{EF102B97-8D5C-491F-9869-D92488DD67E4}" destId="{0E2605C0-72D9-45EE-9A79-CAACE46B3E8A}" srcOrd="0" destOrd="0" presId="urn:microsoft.com/office/officeart/2005/8/layout/vList3"/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6E735933-A478-4D1A-83CC-8ECC372715D6}" type="presOf" srcId="{6B72BC5B-849D-4F97-B454-BDF3584BCD82}" destId="{612F0C8E-77C9-4DD2-BA3E-7E8281144AA6}" srcOrd="0" destOrd="0" presId="urn:microsoft.com/office/officeart/2005/8/layout/vList3"/>
    <dgm:cxn modelId="{6D789530-C9B1-46C5-99ED-B5409F56FC30}" srcId="{527418EE-3913-49E0-8932-679F7116F545}" destId="{6B72BC5B-849D-4F97-B454-BDF3584BCD82}" srcOrd="1" destOrd="0" parTransId="{C578E647-531D-4784-B9B0-E36321BDE79E}" sibTransId="{599DAC69-688E-4CED-9396-9715C7083ADC}"/>
    <dgm:cxn modelId="{F51791C8-A06E-4317-B557-2D86C30EC6DA}" type="presOf" srcId="{527418EE-3913-49E0-8932-679F7116F545}" destId="{FA1DE22A-AF7E-43E0-AD12-C03DDD0EDD2D}" srcOrd="0" destOrd="0" presId="urn:microsoft.com/office/officeart/2005/8/layout/vList3"/>
    <dgm:cxn modelId="{FD3CE7F4-E7BF-4175-AFB7-828CF53DFC10}" type="presParOf" srcId="{FA1DE22A-AF7E-43E0-AD12-C03DDD0EDD2D}" destId="{21908567-69FE-453F-998E-2C249071FCE4}" srcOrd="0" destOrd="0" presId="urn:microsoft.com/office/officeart/2005/8/layout/vList3"/>
    <dgm:cxn modelId="{0887A6B3-E78B-41AE-BB07-88420F51FCC5}" type="presParOf" srcId="{21908567-69FE-453F-998E-2C249071FCE4}" destId="{FEBCFEB3-34AA-4F7B-B798-88D27A150921}" srcOrd="0" destOrd="0" presId="urn:microsoft.com/office/officeart/2005/8/layout/vList3"/>
    <dgm:cxn modelId="{57CA8EEF-9DCB-40FB-8F65-8F9433FD2829}" type="presParOf" srcId="{21908567-69FE-453F-998E-2C249071FCE4}" destId="{0E2605C0-72D9-45EE-9A79-CAACE46B3E8A}" srcOrd="1" destOrd="0" presId="urn:microsoft.com/office/officeart/2005/8/layout/vList3"/>
    <dgm:cxn modelId="{13383968-B594-4839-8405-0A76F073DE24}" type="presParOf" srcId="{FA1DE22A-AF7E-43E0-AD12-C03DDD0EDD2D}" destId="{AB8BFF33-5ADA-404A-BB9B-54545B350F7F}" srcOrd="1" destOrd="0" presId="urn:microsoft.com/office/officeart/2005/8/layout/vList3"/>
    <dgm:cxn modelId="{E044D8ED-6D5C-4619-B0E6-AC9CDEB6FAEE}" type="presParOf" srcId="{FA1DE22A-AF7E-43E0-AD12-C03DDD0EDD2D}" destId="{87995058-79A9-416B-BF72-D58214F6A912}" srcOrd="2" destOrd="0" presId="urn:microsoft.com/office/officeart/2005/8/layout/vList3"/>
    <dgm:cxn modelId="{BEA8E6A5-B185-4689-BBE1-7D57382D7BB8}" type="presParOf" srcId="{87995058-79A9-416B-BF72-D58214F6A912}" destId="{4782D013-0FFD-45FC-819C-158302105C94}" srcOrd="0" destOrd="0" presId="urn:microsoft.com/office/officeart/2005/8/layout/vList3"/>
    <dgm:cxn modelId="{912AEA86-4873-4E59-B12D-432B99E3EDDA}" type="presParOf" srcId="{87995058-79A9-416B-BF72-D58214F6A912}" destId="{612F0C8E-77C9-4DD2-BA3E-7E8281144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398-3E3C-42EB-94A9-5696B8AA8B54}">
      <dsp:nvSpPr>
        <dsp:cNvPr id="0" name=""/>
        <dsp:cNvSpPr/>
      </dsp:nvSpPr>
      <dsp:spPr>
        <a:xfrm>
          <a:off x="2808356" y="1486729"/>
          <a:ext cx="2448270" cy="2566965"/>
        </a:xfrm>
        <a:prstGeom prst="ellipse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Непрограммные мероприятия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2 953,210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муниципальные программы 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3 528,101 </a:t>
          </a:r>
          <a:r>
            <a:rPr lang="ru-RU" sz="1600" kern="1200" dirty="0" err="1" smtClean="0"/>
            <a:t>тыс.руб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166897" y="1862652"/>
        <a:ext cx="1731188" cy="1815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245721" y="1872200"/>
          <a:ext cx="4764613" cy="119479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78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Жилищно-коммунальное хозяйство- 2 </a:t>
          </a:r>
          <a:r>
            <a:rPr lang="ru-RU" sz="2000" kern="1200" dirty="0" smtClean="0">
              <a:solidFill>
                <a:schemeClr val="tx1"/>
              </a:solidFill>
            </a:rPr>
            <a:t>054,472 </a:t>
          </a:r>
          <a:r>
            <a:rPr lang="ru-RU" sz="2000" kern="1200" dirty="0" err="1" smtClean="0">
              <a:solidFill>
                <a:schemeClr val="tx1"/>
              </a:solidFill>
            </a:rPr>
            <a:t>тыс.руб</a:t>
          </a:r>
          <a:r>
            <a:rPr lang="ru-RU" sz="2000" kern="1200" dirty="0" smtClean="0">
              <a:solidFill>
                <a:schemeClr val="tx1"/>
              </a:solidFill>
            </a:rPr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2544419" y="1872200"/>
        <a:ext cx="4465915" cy="1194792"/>
      </dsp:txXfrm>
    </dsp:sp>
    <dsp:sp modelId="{FEBCFEB3-34AA-4F7B-B798-88D27A150921}">
      <dsp:nvSpPr>
        <dsp:cNvPr id="0" name=""/>
        <dsp:cNvSpPr/>
      </dsp:nvSpPr>
      <dsp:spPr>
        <a:xfrm>
          <a:off x="144018" y="1728182"/>
          <a:ext cx="1567520" cy="14975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BDEBE-1104-4EA5-96A0-AD4873FD9DA6}">
      <dsp:nvSpPr>
        <dsp:cNvPr id="0" name=""/>
        <dsp:cNvSpPr/>
      </dsp:nvSpPr>
      <dsp:spPr>
        <a:xfrm rot="10800000">
          <a:off x="2210868" y="554857"/>
          <a:ext cx="4757344" cy="883275"/>
        </a:xfrm>
        <a:prstGeom prst="homePlate">
          <a:avLst/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786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Общегосударственные вопросы- 2 </a:t>
          </a:r>
          <a:r>
            <a:rPr lang="ru-RU" sz="2000" kern="1200" dirty="0" smtClean="0">
              <a:solidFill>
                <a:schemeClr val="tx1"/>
              </a:solidFill>
            </a:rPr>
            <a:t>799,663 </a:t>
          </a:r>
          <a:r>
            <a:rPr lang="ru-RU" sz="2000" kern="1200" dirty="0" err="1" smtClean="0">
              <a:solidFill>
                <a:schemeClr val="tx1"/>
              </a:solidFill>
            </a:rPr>
            <a:t>тыс.руб</a:t>
          </a:r>
          <a:r>
            <a:rPr lang="ru-RU" sz="2000" kern="1200" dirty="0" smtClean="0">
              <a:solidFill>
                <a:schemeClr val="tx1"/>
              </a:solidFill>
            </a:rPr>
            <a:t>.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2431687" y="554857"/>
        <a:ext cx="4536525" cy="883275"/>
      </dsp:txXfrm>
    </dsp:sp>
    <dsp:sp modelId="{89A51BDD-A9B9-4500-9B74-DE10982AA294}">
      <dsp:nvSpPr>
        <dsp:cNvPr id="0" name=""/>
        <dsp:cNvSpPr/>
      </dsp:nvSpPr>
      <dsp:spPr>
        <a:xfrm>
          <a:off x="216030" y="216017"/>
          <a:ext cx="1437063" cy="13197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C56E5B-6255-4951-B2F4-70E3D2A4E239}">
      <dsp:nvSpPr>
        <dsp:cNvPr id="0" name=""/>
        <dsp:cNvSpPr/>
      </dsp:nvSpPr>
      <dsp:spPr>
        <a:xfrm rot="10800000">
          <a:off x="2700618" y="3447127"/>
          <a:ext cx="4402006" cy="1322451"/>
        </a:xfrm>
        <a:prstGeom prst="homePlate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78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Охрана окружающей среды – 59,744 </a:t>
          </a:r>
          <a:r>
            <a:rPr lang="ru-RU" sz="1800" kern="1200" dirty="0" err="1" smtClean="0">
              <a:solidFill>
                <a:schemeClr val="tx1"/>
              </a:solidFill>
            </a:rPr>
            <a:t>тыс.руб</a:t>
          </a:r>
          <a:r>
            <a:rPr lang="ru-RU" sz="1800" kern="1200" dirty="0" smtClean="0">
              <a:solidFill>
                <a:schemeClr val="tx1"/>
              </a:solidFill>
            </a:rPr>
            <a:t>.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3031231" y="3447127"/>
        <a:ext cx="4071393" cy="1322451"/>
      </dsp:txXfrm>
    </dsp:sp>
    <dsp:sp modelId="{58E78F7D-E630-4A20-90B7-4BFB24A183DE}">
      <dsp:nvSpPr>
        <dsp:cNvPr id="0" name=""/>
        <dsp:cNvSpPr/>
      </dsp:nvSpPr>
      <dsp:spPr>
        <a:xfrm>
          <a:off x="463121" y="3503475"/>
          <a:ext cx="1503701" cy="132106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5C0-72D9-45EE-9A79-CAACE46B3E8A}">
      <dsp:nvSpPr>
        <dsp:cNvPr id="0" name=""/>
        <dsp:cNvSpPr/>
      </dsp:nvSpPr>
      <dsp:spPr>
        <a:xfrm rot="10800000">
          <a:off x="2407537" y="486989"/>
          <a:ext cx="4525686" cy="93290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41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Социальная политика-                  243,115 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2640762" y="486989"/>
        <a:ext cx="4292461" cy="932901"/>
      </dsp:txXfrm>
    </dsp:sp>
    <dsp:sp modelId="{FEBCFEB3-34AA-4F7B-B798-88D27A150921}">
      <dsp:nvSpPr>
        <dsp:cNvPr id="0" name=""/>
        <dsp:cNvSpPr/>
      </dsp:nvSpPr>
      <dsp:spPr>
        <a:xfrm>
          <a:off x="144276" y="216017"/>
          <a:ext cx="1735500" cy="13574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F0C8E-77C9-4DD2-BA3E-7E8281144AA6}">
      <dsp:nvSpPr>
        <dsp:cNvPr id="0" name=""/>
        <dsp:cNvSpPr/>
      </dsp:nvSpPr>
      <dsp:spPr>
        <a:xfrm rot="10800000">
          <a:off x="2566119" y="2296686"/>
          <a:ext cx="4228865" cy="1013280"/>
        </a:xfrm>
        <a:prstGeom prst="homePlate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417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Национальная безопасность и </a:t>
          </a:r>
          <a:r>
            <a:rPr lang="ru-RU" sz="1500" kern="1200" dirty="0" smtClean="0">
              <a:solidFill>
                <a:schemeClr val="tx1"/>
              </a:solidFill>
            </a:rPr>
            <a:t>правоохранительная деятельность – 333,300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 rot="10800000">
        <a:off x="2819439" y="2296686"/>
        <a:ext cx="3975545" cy="1013280"/>
      </dsp:txXfrm>
    </dsp:sp>
    <dsp:sp modelId="{4782D013-0FFD-45FC-819C-158302105C94}">
      <dsp:nvSpPr>
        <dsp:cNvPr id="0" name=""/>
        <dsp:cNvSpPr/>
      </dsp:nvSpPr>
      <dsp:spPr>
        <a:xfrm>
          <a:off x="8" y="1800206"/>
          <a:ext cx="2167706" cy="16399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94596-530B-4522-A8E1-81D1E2D46BF9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C5E8-29E3-491D-B019-805D805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0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C5E8-29E3-491D-B019-805D805C41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Отчет об исполнении бюджета сельского поселения «Серёгово»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за </a:t>
            </a:r>
            <a:r>
              <a:rPr lang="ru-RU" sz="4400" b="1" dirty="0" smtClean="0">
                <a:solidFill>
                  <a:srgbClr val="7030A0"/>
                </a:solidFill>
              </a:rPr>
              <a:t>2023 </a:t>
            </a:r>
            <a:r>
              <a:rPr lang="ru-RU" sz="4400" b="1" dirty="0" smtClean="0">
                <a:solidFill>
                  <a:srgbClr val="7030A0"/>
                </a:solidFill>
              </a:rPr>
              <a:t>год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1008112" cy="106551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3" y="3158299"/>
            <a:ext cx="3112187" cy="33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92502" y="6067247"/>
            <a:ext cx="1091051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Серёгово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45030" y="5949280"/>
            <a:ext cx="170126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vperedgazeta.ru/files/Image/%D0%90%D0%B9%D0%BA%D0%B8%D0%BD%D0%BE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19047"/>
            <a:ext cx="3798892" cy="21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383827"/>
              </p:ext>
            </p:extLst>
          </p:nvPr>
        </p:nvGraphicFramePr>
        <p:xfrm>
          <a:off x="611560" y="1294110"/>
          <a:ext cx="7920880" cy="54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36" y="228600"/>
            <a:ext cx="7577016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59632" y="1412776"/>
            <a:ext cx="2952328" cy="14401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 Развитие жилищно-коммунального хозяйства и повышение степени благоустройства  СП «Серёгово» 2 </a:t>
            </a:r>
            <a:r>
              <a:rPr lang="ru-RU" sz="1400" b="1" dirty="0" smtClean="0">
                <a:solidFill>
                  <a:srgbClr val="7030A0"/>
                </a:solidFill>
              </a:rPr>
              <a:t>203,790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68144" y="2492896"/>
            <a:ext cx="2664296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«Пожарная безопасность в населённых пунктах на территории СП «Серёгово</a:t>
            </a:r>
            <a:r>
              <a:rPr lang="ru-RU" dirty="0" smtClean="0">
                <a:solidFill>
                  <a:srgbClr val="7030A0"/>
                </a:solidFill>
              </a:rPr>
              <a:t>» </a:t>
            </a:r>
            <a:r>
              <a:rPr lang="ru-RU" dirty="0" smtClean="0">
                <a:solidFill>
                  <a:srgbClr val="7030A0"/>
                </a:solidFill>
              </a:rPr>
              <a:t>333,300 </a:t>
            </a:r>
            <a:r>
              <a:rPr lang="ru-RU" dirty="0" err="1" smtClean="0">
                <a:solidFill>
                  <a:srgbClr val="7030A0"/>
                </a:solidFill>
              </a:rPr>
              <a:t>тыс.руб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71600" y="4869160"/>
            <a:ext cx="2880320" cy="158417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Муниципальная программа "Развитие отрасли "Культура" в СП </a:t>
            </a:r>
            <a:r>
              <a:rPr lang="ru-RU" sz="1400" b="1" dirty="0" smtClean="0">
                <a:solidFill>
                  <a:srgbClr val="7030A0"/>
                </a:solidFill>
              </a:rPr>
              <a:t>«Серёгово» – </a:t>
            </a:r>
            <a:r>
              <a:rPr lang="ru-RU" sz="1400" b="1" dirty="0" smtClean="0">
                <a:solidFill>
                  <a:srgbClr val="7030A0"/>
                </a:solidFill>
              </a:rPr>
              <a:t>991,016тыс.руб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953260"/>
              </p:ext>
            </p:extLst>
          </p:nvPr>
        </p:nvGraphicFramePr>
        <p:xfrm>
          <a:off x="473842" y="1268760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16041"/>
              </p:ext>
            </p:extLst>
          </p:nvPr>
        </p:nvGraphicFramePr>
        <p:xfrm>
          <a:off x="899344" y="1340768"/>
          <a:ext cx="72730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/>
          <p:cNvSpPr/>
          <p:nvPr/>
        </p:nvSpPr>
        <p:spPr>
          <a:xfrm>
            <a:off x="3707904" y="5157192"/>
            <a:ext cx="3960440" cy="1076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  </a:t>
            </a:r>
            <a:r>
              <a:rPr lang="ru-RU" dirty="0" smtClean="0">
                <a:solidFill>
                  <a:schemeClr val="tx1"/>
                </a:solidFill>
              </a:rPr>
              <a:t>991,016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www.culture.ru/storage/images/fa4f644e-d7ed-56f3-859b-495f0373345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57764"/>
            <a:ext cx="2086131" cy="13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345" y="2690336"/>
            <a:ext cx="7524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 внимание!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Разработчик: Финансовое управление АМР «Княжпогостский», адрес: 169200, </a:t>
            </a:r>
            <a:r>
              <a:rPr lang="ru-RU" sz="1400" dirty="0" err="1" smtClean="0"/>
              <a:t>г.Емва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ул.Дзержинского</a:t>
            </a:r>
            <a:r>
              <a:rPr lang="ru-RU" sz="1400" dirty="0" smtClean="0"/>
              <a:t>, д.81. Тел.: 8 (82139) 2-14-78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Бюджет сельского поселения «Серёгово» на </a:t>
            </a:r>
            <a:r>
              <a:rPr lang="ru-RU" sz="2800" dirty="0" smtClean="0"/>
              <a:t>2023 </a:t>
            </a:r>
            <a:r>
              <a:rPr lang="ru-RU" sz="2800" dirty="0" smtClean="0"/>
              <a:t>год и плановый период </a:t>
            </a:r>
            <a:r>
              <a:rPr lang="ru-RU" sz="2800" dirty="0" smtClean="0"/>
              <a:t>2024-2025 </a:t>
            </a:r>
            <a:r>
              <a:rPr lang="ru-RU" sz="2800" dirty="0" smtClean="0"/>
              <a:t>годов</a:t>
            </a:r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сельского поселения «Серёгово» </a:t>
            </a:r>
            <a:r>
              <a:rPr lang="ru-RU" sz="2800" dirty="0"/>
              <a:t>от </a:t>
            </a:r>
            <a:r>
              <a:rPr lang="ru-RU" sz="2800" dirty="0" smtClean="0"/>
              <a:t>17.03.2023г</a:t>
            </a:r>
            <a:r>
              <a:rPr lang="ru-RU" sz="2800" dirty="0"/>
              <a:t>. </a:t>
            </a:r>
            <a:r>
              <a:rPr lang="ru-RU" sz="2800" dirty="0" smtClean="0"/>
              <a:t>№</a:t>
            </a:r>
            <a:r>
              <a:rPr lang="ru-RU" sz="2800" dirty="0" smtClean="0"/>
              <a:t>5-12/1 </a:t>
            </a:r>
            <a:r>
              <a:rPr lang="ru-RU" sz="2800" dirty="0" smtClean="0"/>
              <a:t>(изменения в </a:t>
            </a:r>
            <a:r>
              <a:rPr lang="ru-RU" sz="2800" dirty="0" smtClean="0"/>
              <a:t>2023 </a:t>
            </a:r>
            <a:r>
              <a:rPr lang="ru-RU" sz="2800" dirty="0" smtClean="0"/>
              <a:t>году вносились </a:t>
            </a:r>
            <a:r>
              <a:rPr lang="ru-RU" sz="2800" dirty="0" smtClean="0"/>
              <a:t>5 </a:t>
            </a:r>
            <a:r>
              <a:rPr lang="ru-RU" sz="2800" dirty="0" smtClean="0"/>
              <a:t>раз)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tumenpro.ru/wp-content/uploads/2019/05/by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752529" cy="26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(факт)- 6 </a:t>
            </a:r>
            <a:r>
              <a:rPr lang="ru-RU" dirty="0" smtClean="0"/>
              <a:t>420,069 </a:t>
            </a:r>
            <a:r>
              <a:rPr lang="ru-RU" dirty="0" smtClean="0"/>
              <a:t>тыс.рублей</a:t>
            </a:r>
          </a:p>
          <a:p>
            <a:pPr marL="45720" indent="0" algn="ctr">
              <a:buNone/>
            </a:pPr>
            <a:r>
              <a:rPr lang="ru-RU" dirty="0" smtClean="0"/>
              <a:t>Расходы (факт)-6 </a:t>
            </a:r>
            <a:r>
              <a:rPr lang="ru-RU" dirty="0" smtClean="0"/>
              <a:t>481,311 </a:t>
            </a:r>
            <a:r>
              <a:rPr lang="ru-RU" dirty="0" smtClean="0"/>
              <a:t>тыс.рублей</a:t>
            </a:r>
          </a:p>
          <a:p>
            <a:pPr marL="45720" indent="0" algn="ctr">
              <a:buNone/>
            </a:pPr>
            <a:r>
              <a:rPr lang="ru-RU" dirty="0" smtClean="0"/>
              <a:t>Де</a:t>
            </a:r>
            <a:r>
              <a:rPr lang="ru-RU" dirty="0" smtClean="0"/>
              <a:t>фицит- 61,242 тыс.рублей</a:t>
            </a:r>
            <a:endParaRPr lang="ru-RU" dirty="0" smtClean="0"/>
          </a:p>
          <a:p>
            <a:pPr marL="45720" indent="0"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78121"/>
              </p:ext>
            </p:extLst>
          </p:nvPr>
        </p:nvGraphicFramePr>
        <p:xfrm>
          <a:off x="1475656" y="306896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558515"/>
              </p:ext>
            </p:extLst>
          </p:nvPr>
        </p:nvGraphicFramePr>
        <p:xfrm>
          <a:off x="1547663" y="1131184"/>
          <a:ext cx="6552730" cy="2153799"/>
        </p:xfrm>
        <a:graphic>
          <a:graphicData uri="http://schemas.openxmlformats.org/drawingml/2006/table">
            <a:tbl>
              <a:tblPr/>
              <a:tblGrid>
                <a:gridCol w="1985479"/>
                <a:gridCol w="2316884"/>
                <a:gridCol w="2250367"/>
              </a:tblGrid>
              <a:tr h="69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6 506,148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6 507,148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6 481,311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07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00143"/>
              </p:ext>
            </p:extLst>
          </p:nvPr>
        </p:nvGraphicFramePr>
        <p:xfrm>
          <a:off x="1403648" y="3284984"/>
          <a:ext cx="727280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449370"/>
              </p:ext>
            </p:extLst>
          </p:nvPr>
        </p:nvGraphicFramePr>
        <p:xfrm>
          <a:off x="1143000" y="1294108"/>
          <a:ext cx="7533456" cy="5238881"/>
        </p:xfrm>
        <a:graphic>
          <a:graphicData uri="http://schemas.openxmlformats.org/drawingml/2006/table">
            <a:tbl>
              <a:tblPr/>
              <a:tblGrid>
                <a:gridCol w="2794159"/>
                <a:gridCol w="1786969"/>
                <a:gridCol w="1584176"/>
                <a:gridCol w="1368152"/>
              </a:tblGrid>
              <a:tr h="10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исполнения от общего объема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295,500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362,934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233,300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225,481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5 977,348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5 831,654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6 506,148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6 420,069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0129"/>
              </p:ext>
            </p:extLst>
          </p:nvPr>
        </p:nvGraphicFramePr>
        <p:xfrm>
          <a:off x="154766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3204341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9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Налоговые 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362,934 </a:t>
            </a:r>
            <a:r>
              <a:rPr lang="ru-RU" sz="3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2600" dirty="0" smtClean="0"/>
              <a:t>НДФЛ- </a:t>
            </a:r>
            <a:r>
              <a:rPr lang="ru-RU" sz="2600" dirty="0" smtClean="0"/>
              <a:t>199,309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(54,9 </a:t>
            </a:r>
            <a:r>
              <a:rPr lang="ru-RU" sz="2600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Государственная пошлина- </a:t>
            </a:r>
            <a:r>
              <a:rPr lang="ru-RU" sz="2600" dirty="0" smtClean="0"/>
              <a:t>0,500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</a:t>
            </a:r>
            <a:r>
              <a:rPr lang="ru-RU" sz="2600" dirty="0" smtClean="0"/>
              <a:t>0,13 %)</a:t>
            </a:r>
            <a:endParaRPr lang="ru-R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имущество- </a:t>
            </a:r>
            <a:r>
              <a:rPr lang="ru-RU" sz="2600" dirty="0" smtClean="0"/>
              <a:t>163,125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</a:t>
            </a:r>
            <a:r>
              <a:rPr lang="ru-RU" sz="2600" dirty="0" smtClean="0"/>
              <a:t>(44,97 %)</a:t>
            </a:r>
            <a:endParaRPr lang="ru-RU" sz="2600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Неналоговые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225,481 </a:t>
            </a:r>
            <a:r>
              <a:rPr lang="ru-RU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4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Доход, от использования имущества– </a:t>
            </a:r>
            <a:r>
              <a:rPr lang="ru-RU" sz="3400" dirty="0" smtClean="0"/>
              <a:t>103,953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</a:t>
            </a:r>
            <a:r>
              <a:rPr lang="ru-RU" sz="3400" dirty="0" smtClean="0"/>
              <a:t>(46,1 </a:t>
            </a:r>
            <a:r>
              <a:rPr lang="ru-RU" sz="3400" dirty="0" smtClean="0"/>
              <a:t>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Доходы от оказания платных услуг и компенсации затрат государства – </a:t>
            </a:r>
            <a:r>
              <a:rPr lang="ru-RU" sz="3400" dirty="0" smtClean="0"/>
              <a:t>64,500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. </a:t>
            </a:r>
            <a:r>
              <a:rPr lang="ru-RU" sz="3400" dirty="0" smtClean="0"/>
              <a:t>(28,6%)</a:t>
            </a:r>
            <a:endParaRPr lang="ru-RU" sz="3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Прочие неналоговые доходы- </a:t>
            </a:r>
            <a:r>
              <a:rPr lang="ru-RU" sz="3400" dirty="0" smtClean="0"/>
              <a:t>57,028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</a:t>
            </a:r>
            <a:r>
              <a:rPr lang="ru-RU" sz="3400" dirty="0" smtClean="0"/>
              <a:t>25,3 </a:t>
            </a:r>
            <a:r>
              <a:rPr lang="ru-RU" sz="3400" dirty="0" smtClean="0"/>
              <a:t>%)</a:t>
            </a:r>
            <a:endParaRPr lang="ru-RU" sz="3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4110"/>
            <a:ext cx="8784976" cy="5159226"/>
          </a:xfrm>
        </p:spPr>
        <p:txBody>
          <a:bodyPr>
            <a:normAutofit fontScale="92500" lnSpcReduction="1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Безвозмездные поступления–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 </a:t>
            </a: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831,653 </a:t>
            </a:r>
            <a:r>
              <a:rPr lang="ru-RU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Субвенции </a:t>
            </a:r>
            <a:r>
              <a:rPr lang="ru-RU" sz="3200" dirty="0" smtClean="0"/>
              <a:t>– 259,743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</a:t>
            </a:r>
            <a:r>
              <a:rPr lang="ru-RU" sz="3200" dirty="0" smtClean="0"/>
              <a:t>(4,45 </a:t>
            </a:r>
            <a:r>
              <a:rPr lang="ru-RU" sz="3200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Дотации </a:t>
            </a:r>
            <a:r>
              <a:rPr lang="ru-RU" sz="3200" dirty="0" smtClean="0"/>
              <a:t>– 373,328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 (6,4 </a:t>
            </a:r>
            <a:r>
              <a:rPr lang="ru-RU" sz="3200" dirty="0" smtClean="0"/>
              <a:t>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Иные </a:t>
            </a:r>
            <a:r>
              <a:rPr lang="ru-RU" sz="3200" dirty="0" smtClean="0"/>
              <a:t>межбюджетные трансферты </a:t>
            </a:r>
            <a:r>
              <a:rPr lang="ru-RU" sz="3200" dirty="0" smtClean="0"/>
              <a:t>–5 318,440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</a:t>
            </a:r>
            <a:r>
              <a:rPr lang="ru-RU" sz="3200" dirty="0" smtClean="0"/>
              <a:t>(91,19 %)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Возврат прочих остатков субсидий, субвенций и иных межбюджетных трансфертов, имеющих целевое назначение, прошлых лет из бюджетов сельских поселений</a:t>
            </a:r>
            <a:r>
              <a:rPr lang="ru-RU" sz="3200" dirty="0"/>
              <a:t>– </a:t>
            </a:r>
            <a:r>
              <a:rPr lang="ru-RU" sz="3200" dirty="0" smtClean="0"/>
              <a:t>119,858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.(-2,04 </a:t>
            </a:r>
            <a:r>
              <a:rPr lang="ru-RU" sz="3200" dirty="0" smtClean="0"/>
              <a:t>%)</a:t>
            </a:r>
          </a:p>
          <a:p>
            <a:pPr marL="4572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1065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1640</TotalTime>
  <Words>468</Words>
  <Application>Microsoft Office PowerPoint</Application>
  <PresentationFormat>Экран (4:3)</PresentationFormat>
  <Paragraphs>100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Tretyakova</cp:lastModifiedBy>
  <cp:revision>144</cp:revision>
  <dcterms:created xsi:type="dcterms:W3CDTF">2016-03-09T09:58:10Z</dcterms:created>
  <dcterms:modified xsi:type="dcterms:W3CDTF">2024-04-22T09:23:00Z</dcterms:modified>
</cp:coreProperties>
</file>