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EDB"/>
    <a:srgbClr val="CDD0B8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101" d="100"/>
          <a:sy n="101" d="100"/>
        </p:scale>
        <p:origin x="-1914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  <dgm:t>
        <a:bodyPr/>
        <a:lstStyle/>
        <a:p>
          <a:endParaRPr lang="ru-RU"/>
        </a:p>
      </dgm:t>
    </dgm:pt>
    <dgm:pt modelId="{3AF3F38E-1A7C-45E4-BC64-2CDB45A55B7B}" type="sibTrans" cxnId="{EB829E8B-1591-4013-AC0D-7897E923FB0A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6B1A865B-E580-4ABD-A2AE-90E96C1E810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395DA75-2A16-41ED-9A28-E66C57F48211}" type="parTrans" cxnId="{CC8A886F-37B6-474B-ABF6-09B133A06566}">
      <dgm:prSet/>
      <dgm:spPr/>
      <dgm:t>
        <a:bodyPr/>
        <a:lstStyle/>
        <a:p>
          <a:endParaRPr lang="ru-RU"/>
        </a:p>
      </dgm:t>
    </dgm:pt>
    <dgm:pt modelId="{617FFEC3-F655-45CD-A80D-BE4BB0A46FD7}" type="sibTrans" cxnId="{CC8A886F-37B6-474B-ABF6-09B133A06566}">
      <dgm:prSet/>
      <dgm:spPr/>
      <dgm:t>
        <a:bodyPr/>
        <a:lstStyle/>
        <a:p>
          <a:endParaRPr lang="ru-RU"/>
        </a:p>
      </dgm:t>
    </dgm:pt>
    <dgm:pt modelId="{694E889F-3B1E-48E7-A678-A60990038F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DD3564D-E5D3-4494-9D58-47F5298C8C1F}" type="parTrans" cxnId="{8E7D0376-4D1E-4FD5-B78C-BA40F8E2C750}">
      <dgm:prSet/>
      <dgm:spPr/>
      <dgm:t>
        <a:bodyPr/>
        <a:lstStyle/>
        <a:p>
          <a:endParaRPr lang="ru-RU"/>
        </a:p>
      </dgm:t>
    </dgm:pt>
    <dgm:pt modelId="{2EA9BDC3-A4CE-4A4B-97A7-B58E96994C42}" type="sibTrans" cxnId="{8E7D0376-4D1E-4FD5-B78C-BA40F8E2C750}">
      <dgm:prSet/>
      <dgm:spPr/>
      <dgm:t>
        <a:bodyPr/>
        <a:lstStyle/>
        <a:p>
          <a:endParaRPr lang="ru-RU"/>
        </a:p>
      </dgm:t>
    </dgm:pt>
    <dgm:pt modelId="{6F1A2C88-318E-4044-BE47-03EFD517F67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EA347A95-0FCB-4188-BDDB-EDCC2EF49023}" type="parTrans" cxnId="{04091607-E842-4197-85F8-B43C4FD09AEA}">
      <dgm:prSet/>
      <dgm:spPr/>
      <dgm:t>
        <a:bodyPr/>
        <a:lstStyle/>
        <a:p>
          <a:endParaRPr lang="ru-RU"/>
        </a:p>
      </dgm:t>
    </dgm:pt>
    <dgm:pt modelId="{17D8DCFB-3429-456B-A369-62C6EAC3D1E3}" type="sibTrans" cxnId="{04091607-E842-4197-85F8-B43C4FD09AEA}">
      <dgm:prSet/>
      <dgm:spPr/>
      <dgm:t>
        <a:bodyPr/>
        <a:lstStyle/>
        <a:p>
          <a:endParaRPr lang="ru-RU"/>
        </a:p>
      </dgm:t>
    </dgm:pt>
    <dgm:pt modelId="{11DBAED7-F45F-4E83-9502-2753306A4D5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dirty="0">
            <a:solidFill>
              <a:srgbClr val="7030A0"/>
            </a:solidFill>
          </a:endParaRPr>
        </a:p>
      </dgm:t>
    </dgm:pt>
    <dgm:pt modelId="{6B5FB51B-B596-474A-8A4C-64989956C5EF}" type="parTrans" cxnId="{75321E7E-B602-4FF2-85F6-10F64B61F978}">
      <dgm:prSet/>
      <dgm:spPr/>
      <dgm:t>
        <a:bodyPr/>
        <a:lstStyle/>
        <a:p>
          <a:endParaRPr lang="ru-RU"/>
        </a:p>
      </dgm:t>
    </dgm:pt>
    <dgm:pt modelId="{BF77B4B0-D829-4D9E-8F97-80090CE44B7C}" type="sibTrans" cxnId="{75321E7E-B602-4FF2-85F6-10F64B61F978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740" custLinFactNeighborY="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CC8A886F-37B6-474B-ABF6-09B133A06566}" srcId="{98CE632A-9F22-44D3-8FF7-1AE34BEEE7B1}" destId="{6B1A865B-E580-4ABD-A2AE-90E96C1E8103}" srcOrd="1" destOrd="0" parTransId="{C395DA75-2A16-41ED-9A28-E66C57F48211}" sibTransId="{617FFEC3-F655-45CD-A80D-BE4BB0A46FD7}"/>
    <dgm:cxn modelId="{94563F1B-1CE4-4E36-96F7-8A3D4A08F334}" type="presOf" srcId="{6B1A865B-E580-4ABD-A2AE-90E96C1E8103}" destId="{322CFEFD-4518-4BB0-BDCF-8849EDEBC7D5}" srcOrd="0" destOrd="1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04091607-E842-4197-85F8-B43C4FD09AEA}" srcId="{A8BCBA04-C4C1-471F-B3D5-DF4691525E22}" destId="{6F1A2C88-318E-4044-BE47-03EFD517F67D}" srcOrd="0" destOrd="0" parTransId="{EA347A95-0FCB-4188-BDDB-EDCC2EF49023}" sibTransId="{17D8DCFB-3429-456B-A369-62C6EAC3D1E3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608A9306-66A9-4F89-BE29-8FA909B531EC}" type="presOf" srcId="{6F1A2C88-318E-4044-BE47-03EFD517F67D}" destId="{DD1FF82A-8571-4949-9B53-8D3D55E4B826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75321E7E-B602-4FF2-85F6-10F64B61F978}" srcId="{A8BCBA04-C4C1-471F-B3D5-DF4691525E22}" destId="{11DBAED7-F45F-4E83-9502-2753306A4D5B}" srcOrd="1" destOrd="0" parTransId="{6B5FB51B-B596-474A-8A4C-64989956C5EF}" sibTransId="{BF77B4B0-D829-4D9E-8F97-80090CE44B7C}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8E7D0376-4D1E-4FD5-B78C-BA40F8E2C750}" srcId="{98CE632A-9F22-44D3-8FF7-1AE34BEEE7B1}" destId="{694E889F-3B1E-48E7-A678-A60990038FA8}" srcOrd="3" destOrd="0" parTransId="{CDD3564D-E5D3-4494-9D58-47F5298C8C1F}" sibTransId="{2EA9BDC3-A4CE-4A4B-97A7-B58E96994C4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E63EA111-22C2-4F0D-9A83-192377306C15}" type="presOf" srcId="{694E889F-3B1E-48E7-A678-A60990038FA8}" destId="{322CFEFD-4518-4BB0-BDCF-8849EDEBC7D5}" srcOrd="0" destOrd="3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26BDACBE-BF6D-4FAA-8374-4CF94EC56901}" type="presOf" srcId="{11DBAED7-F45F-4E83-9502-2753306A4D5B}" destId="{DD1FF82A-8571-4949-9B53-8D3D55E4B826}" srcOrd="0" destOrd="1" presId="urn:microsoft.com/office/officeart/2005/8/layout/hList1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9268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9268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242274"/>
          <a:ext cx="2715910" cy="3058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242274"/>
        <a:ext cx="2715910" cy="3058625"/>
      </dsp:txXfrm>
    </dsp:sp>
    <dsp:sp modelId="{B2310FB7-EA56-4FE0-A40A-3378F82B36F7}">
      <dsp:nvSpPr>
        <dsp:cNvPr id="0" name=""/>
        <dsp:cNvSpPr/>
      </dsp:nvSpPr>
      <dsp:spPr>
        <a:xfrm>
          <a:off x="3187999" y="961712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961712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148199"/>
          <a:ext cx="2715910" cy="305674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148199"/>
        <a:ext cx="2715910" cy="3056744"/>
      </dsp:txXfrm>
    </dsp:sp>
    <dsp:sp modelId="{BB1FB0B0-77C5-4A8C-A3B5-AA7C21AAAFB3}">
      <dsp:nvSpPr>
        <dsp:cNvPr id="0" name=""/>
        <dsp:cNvSpPr/>
      </dsp:nvSpPr>
      <dsp:spPr>
        <a:xfrm>
          <a:off x="6131530" y="871637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71637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264705" y="2160228"/>
          <a:ext cx="2560044" cy="309981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264705" y="2160228"/>
        <a:ext cx="2560044" cy="30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2024 </a:t>
            </a:r>
            <a:r>
              <a:rPr lang="ru-RU" sz="3200" dirty="0" smtClean="0">
                <a:solidFill>
                  <a:srgbClr val="0070C0"/>
                </a:solidFill>
              </a:rPr>
              <a:t>год и плановый период </a:t>
            </a:r>
            <a:r>
              <a:rPr lang="ru-RU" sz="3200" dirty="0" smtClean="0">
                <a:solidFill>
                  <a:srgbClr val="0070C0"/>
                </a:solidFill>
              </a:rPr>
              <a:t>2025 </a:t>
            </a:r>
            <a:r>
              <a:rPr lang="ru-RU" sz="3200" dirty="0" smtClean="0">
                <a:solidFill>
                  <a:srgbClr val="0070C0"/>
                </a:solidFill>
              </a:rPr>
              <a:t>и </a:t>
            </a:r>
            <a:r>
              <a:rPr lang="ru-RU" sz="3200" dirty="0" smtClean="0">
                <a:solidFill>
                  <a:srgbClr val="0070C0"/>
                </a:solidFill>
              </a:rPr>
              <a:t>2026 </a:t>
            </a:r>
            <a:r>
              <a:rPr lang="ru-RU" sz="3200" dirty="0" smtClean="0">
                <a:solidFill>
                  <a:srgbClr val="0070C0"/>
                </a:solidFill>
              </a:rPr>
              <a:t>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2024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2025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2026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2623642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1896" cy="1913657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8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0,6%                             2024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99,4%</a:t>
            </a: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2025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5,3%                             2025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94,7%  </a:t>
            </a: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2026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0,6%                            2026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99,4%</a:t>
            </a: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59773"/>
              </p:ext>
            </p:extLst>
          </p:nvPr>
        </p:nvGraphicFramePr>
        <p:xfrm>
          <a:off x="1060008" y="1628800"/>
          <a:ext cx="7416329" cy="3333197"/>
        </p:xfrm>
        <a:graphic>
          <a:graphicData uri="http://schemas.openxmlformats.org/drawingml/2006/table">
            <a:tbl>
              <a:tblPr/>
              <a:tblGrid>
                <a:gridCol w="4336880"/>
                <a:gridCol w="941777"/>
                <a:gridCol w="1068836"/>
                <a:gridCol w="1068836"/>
              </a:tblGrid>
              <a:tr h="3607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83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99,592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44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поселения 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99,592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2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обеспечение противопожарных мер в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поселениях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88,792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техническое обслуживание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пожарной сигнализации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68901">
                <a:tc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25206"/>
              </p:ext>
            </p:extLst>
          </p:nvPr>
        </p:nvGraphicFramePr>
        <p:xfrm>
          <a:off x="251520" y="1484784"/>
          <a:ext cx="8496946" cy="4104456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</a:t>
                      </a:r>
                      <a:endParaRPr lang="ru-RU" sz="13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741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044,039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1 059,776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1 076,686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51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99,592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(0408)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  (0000)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1 761,064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1 872,393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1 806,511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отчетности.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7678962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26" y="1438274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70523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78825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1 760,064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baseline="0" dirty="0" smtClean="0"/>
                        <a:t>1</a:t>
                      </a:r>
                      <a:r>
                        <a:rPr lang="ru-RU" dirty="0" smtClean="0"/>
                        <a:t> 871,393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smtClean="0"/>
                        <a:t>1 805,511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</a:t>
                      </a:r>
                      <a:r>
                        <a:rPr lang="ru-RU" sz="1200" dirty="0" smtClean="0"/>
                        <a:t>132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01.04.2023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1 761,064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13,414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872</a:t>
                      </a:r>
                      <a:r>
                        <a:rPr lang="ru-RU" dirty="0" smtClean="0"/>
                        <a:t>,393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14,185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smtClean="0"/>
                        <a:t>1 806,511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13,686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4198</TotalTime>
  <Words>589</Words>
  <Application>Microsoft Office PowerPoint</Application>
  <PresentationFormat>Экран (4:3)</PresentationFormat>
  <Paragraphs>210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2024 год и плановый период 2025 и 2026 годов  (Решение Совета сельского поселения «Туръя» на 2024 год и плановый период 2025 и 2026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389</cp:revision>
  <cp:lastPrinted>2016-01-27T07:32:03Z</cp:lastPrinted>
  <dcterms:created xsi:type="dcterms:W3CDTF">2014-01-31T09:07:24Z</dcterms:created>
  <dcterms:modified xsi:type="dcterms:W3CDTF">2024-01-18T13:07:39Z</dcterms:modified>
</cp:coreProperties>
</file>