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96" r:id="rId9"/>
    <p:sldId id="263" r:id="rId10"/>
    <p:sldId id="301" r:id="rId11"/>
    <p:sldId id="300" r:id="rId12"/>
    <p:sldId id="273" r:id="rId13"/>
    <p:sldId id="274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97" d="100"/>
          <a:sy n="97" d="100"/>
        </p:scale>
        <p:origin x="-19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Доходы, получаемые в виде арендной платы за земельные участки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54D5525A-29C0-4942-A9EC-709BD1058DA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FEAA5D-B6F4-455B-85A2-F0F085725ECB}" type="parTrans" cxnId="{0BEA5BCE-6EB6-4160-B39B-92600DB87AF7}">
      <dgm:prSet/>
      <dgm:spPr/>
      <dgm:t>
        <a:bodyPr/>
        <a:lstStyle/>
        <a:p>
          <a:endParaRPr lang="ru-RU"/>
        </a:p>
      </dgm:t>
    </dgm:pt>
    <dgm:pt modelId="{F501FD2C-9CE0-438E-85BA-F4E12D469E6B}" type="sibTrans" cxnId="{0BEA5BCE-6EB6-4160-B39B-92600DB87AF7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E57E3FCB-8DE7-4DA5-832D-2E62CF4D7C6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8B2C0D8-41B5-42D2-BEAD-D4B608BF60FF}" type="parTrans" cxnId="{E8064EBD-4549-4DEA-834D-6D5C71A01CD3}">
      <dgm:prSet/>
      <dgm:spPr/>
    </dgm:pt>
    <dgm:pt modelId="{DA562462-F562-4106-AABE-84ACD99B43C7}" type="sibTrans" cxnId="{E8064EBD-4549-4DEA-834D-6D5C71A01CD3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3962" custLinFactNeighborY="4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3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8AE17D1C-0647-48B4-98E8-B22CAEE7C23E}" type="presOf" srcId="{54D5525A-29C0-4942-A9EC-709BD1058DAF}" destId="{DD1FF82A-8571-4949-9B53-8D3D55E4B826}" srcOrd="0" destOrd="1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2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73C5331B-FF4C-484F-91E8-9D24913FBE95}" type="presOf" srcId="{E57E3FCB-8DE7-4DA5-832D-2E62CF4D7C67}" destId="{322CFEFD-4518-4BB0-BDCF-8849EDEBC7D5}" srcOrd="0" destOrd="1" presId="urn:microsoft.com/office/officeart/2005/8/layout/hList1"/>
    <dgm:cxn modelId="{E8064EBD-4549-4DEA-834D-6D5C71A01CD3}" srcId="{98CE632A-9F22-44D3-8FF7-1AE34BEEE7B1}" destId="{E57E3FCB-8DE7-4DA5-832D-2E62CF4D7C67}" srcOrd="1" destOrd="0" parTransId="{C8B2C0D8-41B5-42D2-BEAD-D4B608BF60FF}" sibTransId="{DA562462-F562-4106-AABE-84ACD99B43C7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2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0BEA5BCE-6EB6-4160-B39B-92600DB87AF7}" srcId="{A8BCBA04-C4C1-471F-B3D5-DF4691525E22}" destId="{54D5525A-29C0-4942-A9EC-709BD1058DAF}" srcOrd="1" destOrd="0" parTransId="{32FEAA5D-B6F4-455B-85A2-F0F085725ECB}" sibTransId="{F501FD2C-9CE0-438E-85BA-F4E12D469E6B}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46895ED9-24AF-465E-A823-9C27E06A59DD}" srcId="{98CE632A-9F22-44D3-8FF7-1AE34BEEE7B1}" destId="{59841725-4710-4ADF-BCF2-4EE35805CCBA}" srcOrd="3" destOrd="0" parTransId="{7825AD6B-94AB-4ACC-B591-629532C53694}" sibTransId="{161FFF2F-4784-42F2-A7C5-34DF0FD3083A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«ТУРЬЯ»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5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56448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0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сельского поселения «Турья» 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8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82880" marR="0"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Tx/>
              <a:defRPr/>
            </a:pP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Непрограммные 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мероприятия</a:t>
            </a:r>
            <a:br>
              <a:rPr lang="ru-RU" sz="9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2016 года бюджет сельского поселения «Турья» принят на основе непрограммных мероприятий</a:t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pic>
        <p:nvPicPr>
          <p:cNvPr id="4" name="Рисунок 3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644008" y="321297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10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непрограммные мероприятия на уровне сельского поселения «Турья»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08830"/>
              </p:ext>
            </p:extLst>
          </p:nvPr>
        </p:nvGraphicFramePr>
        <p:xfrm>
          <a:off x="1619672" y="1484784"/>
          <a:ext cx="6768751" cy="3700693"/>
        </p:xfrm>
        <a:graphic>
          <a:graphicData uri="http://schemas.openxmlformats.org/drawingml/2006/table">
            <a:tbl>
              <a:tblPr/>
              <a:tblGrid>
                <a:gridCol w="3888431"/>
                <a:gridCol w="1008112"/>
                <a:gridCol w="936104"/>
                <a:gridCol w="936104"/>
              </a:tblGrid>
              <a:tr h="529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мероприятий</a:t>
                      </a:r>
                      <a:endParaRPr lang="ru-RU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2016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администрации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973,5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940,6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17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главы сельского поселения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629,5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пенсии муниципальным служащим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407,6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улично-дорожной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Содержание парома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1 000,0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Прочие мероприятия по благоустройству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70,0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43,5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43,5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Условно-утвержденные расходы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57,2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109,0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9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ВСЕГО расходы сельского поселения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3 350,6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2 348,4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2 349,3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«Турья»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59716"/>
              </p:ext>
            </p:extLst>
          </p:nvPr>
        </p:nvGraphicFramePr>
        <p:xfrm>
          <a:off x="251520" y="1484784"/>
          <a:ext cx="8496944" cy="3290713"/>
        </p:xfrm>
        <a:graphic>
          <a:graphicData uri="http://schemas.openxmlformats.org/drawingml/2006/table">
            <a:tbl>
              <a:tblPr/>
              <a:tblGrid>
                <a:gridCol w="5688633"/>
                <a:gridCol w="936104"/>
                <a:gridCol w="936104"/>
                <a:gridCol w="93610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2017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выборов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3 350,6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2 348,4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2 349,3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567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«Турья»)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74934"/>
              </p:ext>
            </p:extLst>
          </p:nvPr>
        </p:nvGraphicFramePr>
        <p:xfrm>
          <a:off x="1619672" y="1916832"/>
          <a:ext cx="6072336" cy="45317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3 345,1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2 343,9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2 343,9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1 жителя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(225 чел. на 01.01.2016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3 350,6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2 348,4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2 349,3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-5,4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23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9151846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3105</TotalTime>
  <Words>561</Words>
  <Application>Microsoft Office PowerPoint</Application>
  <PresentationFormat>Экран (4:3)</PresentationFormat>
  <Paragraphs>213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СЕЛЬСКОГО ПОСЕЛЕНИЯ «ТУРЬЯ»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</vt:lpstr>
      <vt:lpstr>БЮДЖЕТ ДЛЯ ГРАЖДАН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255</cp:revision>
  <dcterms:created xsi:type="dcterms:W3CDTF">2014-01-31T09:07:24Z</dcterms:created>
  <dcterms:modified xsi:type="dcterms:W3CDTF">2019-01-23T12:32:30Z</dcterms:modified>
</cp:coreProperties>
</file>