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23782" y="880782"/>
            <a:ext cx="5096435" cy="509643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66949" y="1123949"/>
            <a:ext cx="4610099" cy="4610099"/>
          </a:xfrm>
          <a:prstGeom prst="ellipse">
            <a:avLst/>
          </a:prstGeom>
          <a:solidFill>
            <a:srgbClr val="FAFAFA">
              <a:alpha val="1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9669" y="1519517"/>
            <a:ext cx="5714999" cy="23876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Проект «Семейный парк» г. </a:t>
            </a:r>
            <a:r>
              <a:rPr lang="ru-RU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Емва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483" y="3907117"/>
            <a:ext cx="7675832" cy="100800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Всероссийский конкурс лучших проектов создания комфортной городской среды в малых городах и исторических поселениях </a:t>
            </a:r>
            <a:endParaRPr lang="ru-RU" sz="2400" dirty="0" smtClean="0"/>
          </a:p>
        </p:txBody>
      </p:sp>
      <p:pic>
        <p:nvPicPr>
          <p:cNvPr id="1030" name="Picture 6" descr="https://pbs.twimg.com/media/Dpi1ATJW0AEe6TD.pn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" y="2298674"/>
            <a:ext cx="1319323" cy="131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76717" y="5422331"/>
            <a:ext cx="264040" cy="20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46" name="Picture 22" descr="https://grandmaket.ru/images/goroda/Mikun_5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68" y="275196"/>
            <a:ext cx="1051650" cy="126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898351" y="-780049"/>
            <a:ext cx="113402" cy="9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54" name="Picture 30" descr="https://www.primorsky.ru/upload/medialibrary/f2e/f2ea6626344bd74ca46dff3395284d9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4" y="115815"/>
            <a:ext cx="2488212" cy="8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Городская сре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83" y="5703129"/>
            <a:ext cx="1543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s://project.rkomi.ru/system/attachments/uploads/000/078/057/original/%D0%9F%D1%80%D0%B0%D0%B2%D0%B8%D1%82%D0%B5%D0%BB%D1%8C%D1%81%D1%82%D0%B2%D0%BE_%D0%A0%D0%A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2" y="1222538"/>
            <a:ext cx="1262025" cy="89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s://avatars.mds.yandex.net/get-pdb/1823871/414ce6d1-6ab2-4524-ba65-8365dee81d4d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56" y="1829415"/>
            <a:ext cx="1016962" cy="14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0316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Цель проекта: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762" y="1492370"/>
            <a:ext cx="7678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доступной среды для проведения досуга жителей и гостей города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Емвы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0316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Основные задачи проекта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16" name="Group 92"/>
          <p:cNvGrpSpPr>
            <a:grpSpLocks/>
          </p:cNvGrpSpPr>
          <p:nvPr/>
        </p:nvGrpSpPr>
        <p:grpSpPr bwMode="auto">
          <a:xfrm>
            <a:off x="2057400" y="4343399"/>
            <a:ext cx="6663906" cy="685800"/>
            <a:chOff x="1296" y="2736"/>
            <a:chExt cx="2928" cy="432"/>
          </a:xfrm>
        </p:grpSpPr>
        <p:sp>
          <p:nvSpPr>
            <p:cNvPr id="117" name="AutoShape 62"/>
            <p:cNvSpPr>
              <a:spLocks noChangeArrowheads="1"/>
            </p:cNvSpPr>
            <p:nvPr/>
          </p:nvSpPr>
          <p:spPr bwMode="gray">
            <a:xfrm>
              <a:off x="1511" y="2765"/>
              <a:ext cx="2713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8" name="Text Box 66"/>
            <p:cNvSpPr txBox="1">
              <a:spLocks noChangeArrowheads="1"/>
            </p:cNvSpPr>
            <p:nvPr/>
          </p:nvSpPr>
          <p:spPr bwMode="auto">
            <a:xfrm>
              <a:off x="1776" y="2784"/>
              <a:ext cx="21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проведения в районе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фестивалей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19" name="Group 87"/>
            <p:cNvGrpSpPr>
              <a:grpSpLocks/>
            </p:cNvGrpSpPr>
            <p:nvPr/>
          </p:nvGrpSpPr>
          <p:grpSpPr bwMode="auto">
            <a:xfrm>
              <a:off x="1296" y="2736"/>
              <a:ext cx="528" cy="432"/>
              <a:chOff x="1296" y="2736"/>
              <a:chExt cx="528" cy="432"/>
            </a:xfrm>
          </p:grpSpPr>
          <p:sp>
            <p:nvSpPr>
              <p:cNvPr id="121" name="Oval 63"/>
              <p:cNvSpPr>
                <a:spLocks noChangeArrowheads="1"/>
              </p:cNvSpPr>
              <p:nvPr/>
            </p:nvSpPr>
            <p:spPr bwMode="gray">
              <a:xfrm rot="1758052">
                <a:off x="1311" y="2751"/>
                <a:ext cx="51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" name="Oval 64"/>
              <p:cNvSpPr>
                <a:spLocks noChangeArrowheads="1"/>
              </p:cNvSpPr>
              <p:nvPr/>
            </p:nvSpPr>
            <p:spPr bwMode="gray">
              <a:xfrm rot="1758052">
                <a:off x="1296" y="2736"/>
                <a:ext cx="515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" name="Picture 8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760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0" name="Text Box 67"/>
            <p:cNvSpPr txBox="1">
              <a:spLocks noChangeArrowheads="1"/>
            </p:cNvSpPr>
            <p:nvPr/>
          </p:nvSpPr>
          <p:spPr bwMode="gray">
            <a:xfrm>
              <a:off x="1440" y="2754"/>
              <a:ext cx="2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24" name="Group 89"/>
          <p:cNvGrpSpPr>
            <a:grpSpLocks/>
          </p:cNvGrpSpPr>
          <p:nvPr/>
        </p:nvGrpSpPr>
        <p:grpSpPr bwMode="auto">
          <a:xfrm>
            <a:off x="2057400" y="1905000"/>
            <a:ext cx="6848475" cy="685800"/>
            <a:chOff x="1296" y="1200"/>
            <a:chExt cx="4314" cy="432"/>
          </a:xfrm>
        </p:grpSpPr>
        <p:sp>
          <p:nvSpPr>
            <p:cNvPr id="125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402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6" name="Text Box 10"/>
            <p:cNvSpPr txBox="1">
              <a:spLocks noChangeArrowheads="1"/>
            </p:cNvSpPr>
            <p:nvPr/>
          </p:nvSpPr>
          <p:spPr bwMode="gray">
            <a:xfrm>
              <a:off x="2016" y="1248"/>
              <a:ext cx="35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Благоустройство территории парка</a:t>
              </a:r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129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1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8" name="Text Box 11"/>
            <p:cNvSpPr txBox="1">
              <a:spLocks noChangeArrowheads="1"/>
            </p:cNvSpPr>
            <p:nvPr/>
          </p:nvSpPr>
          <p:spPr bwMode="gray">
            <a:xfrm>
              <a:off x="144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32" name="Group 90"/>
          <p:cNvGrpSpPr>
            <a:grpSpLocks/>
          </p:cNvGrpSpPr>
          <p:nvPr/>
        </p:nvGrpSpPr>
        <p:grpSpPr bwMode="auto">
          <a:xfrm>
            <a:off x="2057400" y="2667000"/>
            <a:ext cx="6724650" cy="685800"/>
            <a:chOff x="1296" y="1680"/>
            <a:chExt cx="2928" cy="432"/>
          </a:xfrm>
        </p:grpSpPr>
        <p:sp>
          <p:nvSpPr>
            <p:cNvPr id="133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4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35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137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8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9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6" name="Text Box 45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0" name="Group 91"/>
          <p:cNvGrpSpPr>
            <a:grpSpLocks/>
          </p:cNvGrpSpPr>
          <p:nvPr/>
        </p:nvGrpSpPr>
        <p:grpSpPr bwMode="auto">
          <a:xfrm>
            <a:off x="2167640" y="3514914"/>
            <a:ext cx="6614410" cy="685801"/>
            <a:chOff x="1296" y="2208"/>
            <a:chExt cx="4189" cy="432"/>
          </a:xfrm>
        </p:grpSpPr>
        <p:sp>
          <p:nvSpPr>
            <p:cNvPr id="141" name="AutoShape 47"/>
            <p:cNvSpPr>
              <a:spLocks noChangeArrowheads="1"/>
            </p:cNvSpPr>
            <p:nvPr/>
          </p:nvSpPr>
          <p:spPr bwMode="gray">
            <a:xfrm>
              <a:off x="1463" y="2248"/>
              <a:ext cx="402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2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370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3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145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6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7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4" name="Text Box 53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48" name="Group 93"/>
          <p:cNvGrpSpPr>
            <a:grpSpLocks/>
          </p:cNvGrpSpPr>
          <p:nvPr/>
        </p:nvGrpSpPr>
        <p:grpSpPr bwMode="auto">
          <a:xfrm>
            <a:off x="2057400" y="5181607"/>
            <a:ext cx="6664325" cy="758826"/>
            <a:chOff x="1296" y="3264"/>
            <a:chExt cx="4198" cy="478"/>
          </a:xfrm>
        </p:grpSpPr>
        <p:sp>
          <p:nvSpPr>
            <p:cNvPr id="149" name="AutoShape 71"/>
            <p:cNvSpPr>
              <a:spLocks noChangeArrowheads="1"/>
            </p:cNvSpPr>
            <p:nvPr/>
          </p:nvSpPr>
          <p:spPr bwMode="gray">
            <a:xfrm>
              <a:off x="1510" y="3293"/>
              <a:ext cx="3984" cy="4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0" name="Text Box 76"/>
            <p:cNvSpPr txBox="1">
              <a:spLocks noChangeArrowheads="1"/>
            </p:cNvSpPr>
            <p:nvPr/>
          </p:nvSpPr>
          <p:spPr bwMode="gray">
            <a:xfrm>
              <a:off x="1874" y="3312"/>
              <a:ext cx="353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Создать условия в парке для развития малого предпринимательства</a:t>
              </a:r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88"/>
            <p:cNvGrpSpPr>
              <a:grpSpLocks/>
            </p:cNvGrpSpPr>
            <p:nvPr/>
          </p:nvGrpSpPr>
          <p:grpSpPr bwMode="auto">
            <a:xfrm>
              <a:off x="1296" y="3264"/>
              <a:ext cx="528" cy="432"/>
              <a:chOff x="1296" y="3264"/>
              <a:chExt cx="528" cy="432"/>
            </a:xfrm>
          </p:grpSpPr>
          <p:sp>
            <p:nvSpPr>
              <p:cNvPr id="153" name="Oval 73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" name="Oval 74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55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288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2" name="Text Box 77"/>
            <p:cNvSpPr txBox="1">
              <a:spLocks noChangeArrowheads="1"/>
            </p:cNvSpPr>
            <p:nvPr/>
          </p:nvSpPr>
          <p:spPr bwMode="gray">
            <a:xfrm>
              <a:off x="1440" y="328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65701" y="2789238"/>
            <a:ext cx="5045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условий для отдыха и общения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0661" y="3638267"/>
            <a:ext cx="5680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Благоприятная комфортная среда для жителей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0316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Целевые группы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16" name="Group 92"/>
          <p:cNvGrpSpPr>
            <a:grpSpLocks/>
          </p:cNvGrpSpPr>
          <p:nvPr/>
        </p:nvGrpSpPr>
        <p:grpSpPr bwMode="auto">
          <a:xfrm>
            <a:off x="2057400" y="4343399"/>
            <a:ext cx="6663906" cy="685800"/>
            <a:chOff x="1296" y="2736"/>
            <a:chExt cx="2928" cy="432"/>
          </a:xfrm>
        </p:grpSpPr>
        <p:sp>
          <p:nvSpPr>
            <p:cNvPr id="117" name="AutoShape 62"/>
            <p:cNvSpPr>
              <a:spLocks noChangeArrowheads="1"/>
            </p:cNvSpPr>
            <p:nvPr/>
          </p:nvSpPr>
          <p:spPr bwMode="gray">
            <a:xfrm>
              <a:off x="1511" y="2765"/>
              <a:ext cx="2713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8" name="Text Box 66"/>
            <p:cNvSpPr txBox="1">
              <a:spLocks noChangeArrowheads="1"/>
            </p:cNvSpPr>
            <p:nvPr/>
          </p:nvSpPr>
          <p:spPr bwMode="auto">
            <a:xfrm>
              <a:off x="1871" y="2784"/>
              <a:ext cx="20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Пенсионеры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119" name="Group 87"/>
            <p:cNvGrpSpPr>
              <a:grpSpLocks/>
            </p:cNvGrpSpPr>
            <p:nvPr/>
          </p:nvGrpSpPr>
          <p:grpSpPr bwMode="auto">
            <a:xfrm>
              <a:off x="1296" y="2736"/>
              <a:ext cx="528" cy="432"/>
              <a:chOff x="1296" y="2736"/>
              <a:chExt cx="528" cy="432"/>
            </a:xfrm>
          </p:grpSpPr>
          <p:sp>
            <p:nvSpPr>
              <p:cNvPr id="121" name="Oval 63"/>
              <p:cNvSpPr>
                <a:spLocks noChangeArrowheads="1"/>
              </p:cNvSpPr>
              <p:nvPr/>
            </p:nvSpPr>
            <p:spPr bwMode="gray">
              <a:xfrm rot="1758052">
                <a:off x="1311" y="2751"/>
                <a:ext cx="51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" name="Oval 64"/>
              <p:cNvSpPr>
                <a:spLocks noChangeArrowheads="1"/>
              </p:cNvSpPr>
              <p:nvPr/>
            </p:nvSpPr>
            <p:spPr bwMode="gray">
              <a:xfrm rot="1758052">
                <a:off x="1296" y="2736"/>
                <a:ext cx="515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3" name="Picture 8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760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0" name="Text Box 67"/>
            <p:cNvSpPr txBox="1">
              <a:spLocks noChangeArrowheads="1"/>
            </p:cNvSpPr>
            <p:nvPr/>
          </p:nvSpPr>
          <p:spPr bwMode="gray">
            <a:xfrm>
              <a:off x="1440" y="2754"/>
              <a:ext cx="2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24" name="Group 89"/>
          <p:cNvGrpSpPr>
            <a:grpSpLocks/>
          </p:cNvGrpSpPr>
          <p:nvPr/>
        </p:nvGrpSpPr>
        <p:grpSpPr bwMode="auto">
          <a:xfrm>
            <a:off x="2057400" y="1905000"/>
            <a:ext cx="6848475" cy="685800"/>
            <a:chOff x="1296" y="1200"/>
            <a:chExt cx="4314" cy="432"/>
          </a:xfrm>
        </p:grpSpPr>
        <p:sp>
          <p:nvSpPr>
            <p:cNvPr id="125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402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6" name="Text Box 10"/>
            <p:cNvSpPr txBox="1">
              <a:spLocks noChangeArrowheads="1"/>
            </p:cNvSpPr>
            <p:nvPr/>
          </p:nvSpPr>
          <p:spPr bwMode="gray">
            <a:xfrm>
              <a:off x="2135" y="1248"/>
              <a:ext cx="34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и подростки</a:t>
              </a:r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129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1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8" name="Text Box 11"/>
            <p:cNvSpPr txBox="1">
              <a:spLocks noChangeArrowheads="1"/>
            </p:cNvSpPr>
            <p:nvPr/>
          </p:nvSpPr>
          <p:spPr bwMode="gray">
            <a:xfrm>
              <a:off x="144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32" name="Group 90"/>
          <p:cNvGrpSpPr>
            <a:grpSpLocks/>
          </p:cNvGrpSpPr>
          <p:nvPr/>
        </p:nvGrpSpPr>
        <p:grpSpPr bwMode="auto">
          <a:xfrm>
            <a:off x="2057400" y="2667000"/>
            <a:ext cx="6724650" cy="685800"/>
            <a:chOff x="1296" y="1680"/>
            <a:chExt cx="2928" cy="432"/>
          </a:xfrm>
        </p:grpSpPr>
        <p:sp>
          <p:nvSpPr>
            <p:cNvPr id="133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4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35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137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8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9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6" name="Text Box 45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0" name="Group 91"/>
          <p:cNvGrpSpPr>
            <a:grpSpLocks/>
          </p:cNvGrpSpPr>
          <p:nvPr/>
        </p:nvGrpSpPr>
        <p:grpSpPr bwMode="auto">
          <a:xfrm>
            <a:off x="2167640" y="3514914"/>
            <a:ext cx="6614410" cy="685801"/>
            <a:chOff x="1296" y="2208"/>
            <a:chExt cx="4189" cy="432"/>
          </a:xfrm>
        </p:grpSpPr>
        <p:sp>
          <p:nvSpPr>
            <p:cNvPr id="141" name="AutoShape 47"/>
            <p:cNvSpPr>
              <a:spLocks noChangeArrowheads="1"/>
            </p:cNvSpPr>
            <p:nvPr/>
          </p:nvSpPr>
          <p:spPr bwMode="gray">
            <a:xfrm>
              <a:off x="1463" y="2248"/>
              <a:ext cx="402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2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370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3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145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6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7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4" name="Text Box 53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48" name="Group 93"/>
          <p:cNvGrpSpPr>
            <a:grpSpLocks/>
          </p:cNvGrpSpPr>
          <p:nvPr/>
        </p:nvGrpSpPr>
        <p:grpSpPr bwMode="auto">
          <a:xfrm>
            <a:off x="2057400" y="5181608"/>
            <a:ext cx="6664325" cy="685801"/>
            <a:chOff x="1296" y="3264"/>
            <a:chExt cx="4198" cy="432"/>
          </a:xfrm>
        </p:grpSpPr>
        <p:sp>
          <p:nvSpPr>
            <p:cNvPr id="149" name="AutoShape 71"/>
            <p:cNvSpPr>
              <a:spLocks noChangeArrowheads="1"/>
            </p:cNvSpPr>
            <p:nvPr/>
          </p:nvSpPr>
          <p:spPr bwMode="gray">
            <a:xfrm>
              <a:off x="1510" y="3293"/>
              <a:ext cx="3984" cy="32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0" name="Text Box 76"/>
            <p:cNvSpPr txBox="1">
              <a:spLocks noChangeArrowheads="1"/>
            </p:cNvSpPr>
            <p:nvPr/>
          </p:nvSpPr>
          <p:spPr bwMode="gray">
            <a:xfrm>
              <a:off x="2108" y="3312"/>
              <a:ext cx="33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 с ОВЗ и маломобильные граждане</a:t>
              </a:r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88"/>
            <p:cNvGrpSpPr>
              <a:grpSpLocks/>
            </p:cNvGrpSpPr>
            <p:nvPr/>
          </p:nvGrpSpPr>
          <p:grpSpPr bwMode="auto">
            <a:xfrm>
              <a:off x="1296" y="3264"/>
              <a:ext cx="528" cy="432"/>
              <a:chOff x="1296" y="3264"/>
              <a:chExt cx="528" cy="432"/>
            </a:xfrm>
          </p:grpSpPr>
          <p:sp>
            <p:nvSpPr>
              <p:cNvPr id="153" name="Oval 73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" name="Oval 74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55" name="Picture 83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288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2" name="Text Box 77"/>
            <p:cNvSpPr txBox="1">
              <a:spLocks noChangeArrowheads="1"/>
            </p:cNvSpPr>
            <p:nvPr/>
          </p:nvSpPr>
          <p:spPr bwMode="gray">
            <a:xfrm>
              <a:off x="1440" y="328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88668" y="2789238"/>
            <a:ext cx="5022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Многодетные семьи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65701" y="3638267"/>
            <a:ext cx="529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Молодежь и студенты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9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и широко анонсированный прием предложений для благоустройства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выборе территории, внесении предложений по мероприятиям и обсуждении проекта благоустройства приняло участие: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734 жителя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до 70 лет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форм вовлечения: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сбор анкет;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общественные обсуждения;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онлайн голосование.</a:t>
            </a:r>
          </a:p>
          <a:p>
            <a:pPr marL="0" indent="0">
              <a:lnSpc>
                <a:spcPct val="200000"/>
              </a:lnSpc>
              <a:buNone/>
            </a:pP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.siteapi.org/TQCX8b4GXDeIsNmq00rqI8jPflU=/fit-in/1024x768/center/top/31b2ed82d8ae4a6.s2.siteapi.org/img/df206mm77g0s8scog88k04go4s0w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8651" y="3904888"/>
            <a:ext cx="820588" cy="8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nterpreterfoundation.org/wp-content/uploads/2018/10/icon-roundta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" y="4677880"/>
            <a:ext cx="584233" cy="58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36166" y="-948906"/>
            <a:ext cx="13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64" name="Picture 16" descr="https://kcson-ryazan.ryazanszn.ru/sites/kcson-ryazan/files/news/2019-05/west-virginia-blockchain-voting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46" y="5397049"/>
            <a:ext cx="750199" cy="5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3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53041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Исходная ситуация: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 г.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ул. Первомайская, напротив дома № 26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90" y="1602882"/>
            <a:ext cx="2520000" cy="2520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3" y="1602882"/>
            <a:ext cx="2520000" cy="2520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55" y="4273607"/>
            <a:ext cx="44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4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Визуализации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12" y="1690689"/>
            <a:ext cx="6454975" cy="4841231"/>
          </a:xfrm>
        </p:spPr>
      </p:pic>
    </p:spTree>
    <p:extLst>
      <p:ext uri="{BB962C8B-B14F-4D97-AF65-F5344CB8AC3E}">
        <p14:creationId xmlns:p14="http://schemas.microsoft.com/office/powerpoint/2010/main" val="232247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103515"/>
            <a:ext cx="4200000" cy="315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3631721"/>
            <a:ext cx="4198187" cy="3148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6" y="103515"/>
            <a:ext cx="4200000" cy="315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6" y="3631721"/>
            <a:ext cx="4200000" cy="31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5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0000" cy="315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00" y="0"/>
            <a:ext cx="4200000" cy="315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2432648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95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150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Проект «Семейный парк» г. Емва</vt:lpstr>
      <vt:lpstr>Цель проекта:</vt:lpstr>
      <vt:lpstr>Основные задачи проекта</vt:lpstr>
      <vt:lpstr>Целевые группы</vt:lpstr>
      <vt:lpstr>Открытый и широко анонсированный прием предложений для благоустройства</vt:lpstr>
      <vt:lpstr>Исходная ситуация: местоположение: г. Емва ул. Первомайская, напротив дома № 26</vt:lpstr>
      <vt:lpstr>Визуализации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Ольга</cp:lastModifiedBy>
  <cp:revision>32</cp:revision>
  <dcterms:created xsi:type="dcterms:W3CDTF">2014-11-21T11:00:06Z</dcterms:created>
  <dcterms:modified xsi:type="dcterms:W3CDTF">2020-01-19T16:15:05Z</dcterms:modified>
</cp:coreProperties>
</file>