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86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7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11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5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68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7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9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337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27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62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24D84-E6A1-4C35-8064-759E4F60E986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5EC8D-09CF-48B2-A37C-6379B1ADA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07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9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71.svg"/><Relationship Id="rId38" Type="http://schemas.openxmlformats.org/officeDocument/2006/relationships/image" Target="../media/image52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0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439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6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98762" y="1847941"/>
            <a:ext cx="2865601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Несовершеннолетний работник</a:t>
            </a:r>
          </a:p>
          <a:p>
            <a:endParaRPr lang="ru-RU" sz="1050" dirty="0" smtClean="0">
              <a:solidFill>
                <a:srgbClr val="0033A0"/>
              </a:solidFill>
              <a:latin typeface="Montserrat Light" panose="00000400000000000000" pitchFamily="2" charset="-52"/>
            </a:endParaRPr>
          </a:p>
          <a:p>
            <a:r>
              <a:rPr lang="ru-RU" sz="1100" b="1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Особенности трудовых отношений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913" y="212355"/>
            <a:ext cx="1148562" cy="538627"/>
          </a:xfrm>
          <a:prstGeom prst="rect">
            <a:avLst/>
          </a:prstGeom>
        </p:spPr>
      </p:pic>
      <p:pic>
        <p:nvPicPr>
          <p:cNvPr id="8" name="Graphic 40">
            <a:extLst>
              <a:ext uri="{FF2B5EF4-FFF2-40B4-BE49-F238E27FC236}">
                <a16:creationId xmlns:a16="http://schemas.microsoft.com/office/drawing/2014/main" id="{69D523B3-2CE6-5B3B-5FB3-FB533C9A51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970263" y="3644963"/>
            <a:ext cx="866961" cy="2040349"/>
          </a:xfrm>
          <a:prstGeom prst="rect">
            <a:avLst/>
          </a:prstGeom>
        </p:spPr>
      </p:pic>
      <p:pic>
        <p:nvPicPr>
          <p:cNvPr id="9" name="Graphic 26">
            <a:extLst>
              <a:ext uri="{FF2B5EF4-FFF2-40B4-BE49-F238E27FC236}">
                <a16:creationId xmlns:a16="http://schemas.microsoft.com/office/drawing/2014/main" id="{4B106889-BF4D-36CF-F999-70B3DEC6A3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6941397" y="3159521"/>
            <a:ext cx="849803" cy="19267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545867" y="541193"/>
            <a:ext cx="2842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Кадровый центр </a:t>
            </a:r>
          </a:p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«Работа России»</a:t>
            </a:r>
            <a:b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Республики Коми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42199" y="2115982"/>
            <a:ext cx="2397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CF4521"/>
                </a:solidFill>
                <a:latin typeface="Montserrat Medium" panose="00000600000000000000" pitchFamily="2" charset="-52"/>
              </a:rPr>
              <a:t>(8212) 255-338 </a:t>
            </a:r>
            <a:endParaRPr lang="ru-RU" dirty="0" smtClean="0">
              <a:solidFill>
                <a:srgbClr val="CF4521"/>
              </a:solidFill>
              <a:latin typeface="Montserrat Medium" panose="00000600000000000000" pitchFamily="2" charset="-52"/>
            </a:endParaRPr>
          </a:p>
          <a:p>
            <a:r>
              <a:rPr lang="ru-RU" sz="1400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(</a:t>
            </a:r>
            <a:r>
              <a:rPr lang="ru-RU" sz="1400" dirty="0">
                <a:solidFill>
                  <a:srgbClr val="CF4521"/>
                </a:solidFill>
                <a:latin typeface="Montserrat Medium" panose="00000600000000000000" pitchFamily="2" charset="-52"/>
              </a:rPr>
              <a:t>добавочные </a:t>
            </a:r>
            <a:r>
              <a:rPr lang="ru-RU" sz="1400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368,340)</a:t>
            </a:r>
            <a:endParaRPr lang="ru-RU" sz="1400" dirty="0">
              <a:solidFill>
                <a:srgbClr val="CF4521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15" name="Graphic 52">
            <a:extLst>
              <a:ext uri="{FF2B5EF4-FFF2-40B4-BE49-F238E27FC236}">
                <a16:creationId xmlns:a16="http://schemas.microsoft.com/office/drawing/2014/main" id="{37852DEB-8212-A225-2982-A73FB871D0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38"/>
              </a:ext>
            </a:extLst>
          </a:blip>
          <a:stretch>
            <a:fillRect/>
          </a:stretch>
        </p:blipFill>
        <p:spPr>
          <a:xfrm flipH="1">
            <a:off x="7791200" y="5000163"/>
            <a:ext cx="665968" cy="60928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5614" y="541193"/>
            <a:ext cx="283668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200"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</a:lstStyle>
          <a:p>
            <a:r>
              <a:rPr lang="ru-RU" sz="1400" dirty="0" smtClean="0">
                <a:solidFill>
                  <a:srgbClr val="0033A0"/>
                </a:solidFill>
              </a:rPr>
              <a:t>Трудовой кодекс </a:t>
            </a:r>
            <a:r>
              <a:rPr lang="ru-RU" sz="1400" dirty="0">
                <a:solidFill>
                  <a:srgbClr val="0033A0"/>
                </a:solidFill>
              </a:rPr>
              <a:t>Российской </a:t>
            </a:r>
            <a:r>
              <a:rPr lang="ru-RU" sz="1400" dirty="0" smtClean="0">
                <a:solidFill>
                  <a:srgbClr val="0033A0"/>
                </a:solidFill>
              </a:rPr>
              <a:t>Федерации</a:t>
            </a:r>
            <a:r>
              <a:rPr lang="ru-RU" sz="1400" dirty="0">
                <a:solidFill>
                  <a:srgbClr val="0033A0"/>
                </a:solidFill>
              </a:rPr>
              <a:t> </a:t>
            </a:r>
            <a:r>
              <a:rPr lang="ru-RU" sz="1400" dirty="0" smtClean="0">
                <a:solidFill>
                  <a:srgbClr val="0033A0"/>
                </a:solidFill>
              </a:rPr>
              <a:t/>
            </a:r>
            <a:br>
              <a:rPr lang="ru-RU" sz="1400" dirty="0" smtClean="0">
                <a:solidFill>
                  <a:srgbClr val="0033A0"/>
                </a:solidFill>
              </a:rPr>
            </a:br>
            <a:r>
              <a:rPr lang="ru-RU" sz="1400" dirty="0" smtClean="0">
                <a:solidFill>
                  <a:srgbClr val="0033A0"/>
                </a:solidFill>
              </a:rPr>
              <a:t>от </a:t>
            </a:r>
            <a:r>
              <a:rPr lang="ru-RU" sz="1400" dirty="0">
                <a:solidFill>
                  <a:srgbClr val="0033A0"/>
                </a:solidFill>
              </a:rPr>
              <a:t>30.12.2001 </a:t>
            </a:r>
            <a:r>
              <a:rPr lang="ru-RU" sz="1400" dirty="0" smtClean="0">
                <a:solidFill>
                  <a:srgbClr val="0033A0"/>
                </a:solidFill>
              </a:rPr>
              <a:t>№ 197-ФЗ</a:t>
            </a:r>
          </a:p>
          <a:p>
            <a:endParaRPr lang="ru-RU" sz="1400" dirty="0" smtClean="0">
              <a:solidFill>
                <a:srgbClr val="0033A0"/>
              </a:solidFill>
              <a:latin typeface="Montserrat Light" panose="00000400000000000000" pitchFamily="2" charset="-52"/>
            </a:endParaRPr>
          </a:p>
          <a:p>
            <a:r>
              <a:rPr lang="ru-RU" sz="1400" dirty="0">
                <a:solidFill>
                  <a:srgbClr val="0033A0"/>
                </a:solidFill>
              </a:rPr>
              <a:t>Статьи 92, 94, 282, 70, 265 </a:t>
            </a:r>
          </a:p>
          <a:p>
            <a:endParaRPr lang="ru-RU" sz="1400" dirty="0">
              <a:solidFill>
                <a:srgbClr val="0033A0"/>
              </a:solidFill>
            </a:endParaRPr>
          </a:p>
          <a:p>
            <a:r>
              <a:rPr lang="ru-RU" sz="1400" dirty="0">
                <a:solidFill>
                  <a:srgbClr val="0033A0"/>
                </a:solidFill>
              </a:rPr>
              <a:t>Постановление Правительства РФ </a:t>
            </a:r>
            <a:r>
              <a:rPr lang="ru-RU" sz="1400" dirty="0" smtClean="0">
                <a:solidFill>
                  <a:srgbClr val="0033A0"/>
                </a:solidFill>
              </a:rPr>
              <a:t/>
            </a:r>
            <a:br>
              <a:rPr lang="ru-RU" sz="1400" dirty="0" smtClean="0">
                <a:solidFill>
                  <a:srgbClr val="0033A0"/>
                </a:solidFill>
              </a:rPr>
            </a:br>
            <a:r>
              <a:rPr lang="ru-RU" sz="1400" dirty="0" smtClean="0">
                <a:solidFill>
                  <a:srgbClr val="0033A0"/>
                </a:solidFill>
              </a:rPr>
              <a:t>от </a:t>
            </a:r>
            <a:r>
              <a:rPr lang="ru-RU" sz="1400" dirty="0">
                <a:solidFill>
                  <a:srgbClr val="0033A0"/>
                </a:solidFill>
              </a:rPr>
              <a:t>25.02.2000 </a:t>
            </a:r>
            <a:r>
              <a:rPr lang="ru-RU" sz="1400" dirty="0" smtClean="0">
                <a:solidFill>
                  <a:srgbClr val="0033A0"/>
                </a:solidFill>
              </a:rPr>
              <a:t>№ </a:t>
            </a:r>
            <a:r>
              <a:rPr lang="ru-RU" sz="1400" dirty="0">
                <a:solidFill>
                  <a:srgbClr val="0033A0"/>
                </a:solidFill>
              </a:rPr>
              <a:t>163 </a:t>
            </a:r>
            <a:r>
              <a:rPr lang="ru-RU" sz="1400" dirty="0" smtClean="0">
                <a:solidFill>
                  <a:srgbClr val="0033A0"/>
                </a:solidFill>
              </a:rPr>
              <a:t/>
            </a:r>
            <a:br>
              <a:rPr lang="ru-RU" sz="1400" dirty="0" smtClean="0">
                <a:solidFill>
                  <a:srgbClr val="0033A0"/>
                </a:solidFill>
              </a:rPr>
            </a:br>
            <a:r>
              <a:rPr lang="ru-RU" sz="1400" dirty="0" smtClean="0">
                <a:solidFill>
                  <a:srgbClr val="0033A0"/>
                </a:solidFill>
              </a:rPr>
              <a:t>«</a:t>
            </a:r>
            <a:r>
              <a:rPr lang="ru-RU" sz="1400" dirty="0">
                <a:solidFill>
                  <a:srgbClr val="0033A0"/>
                </a:solidFill>
              </a:rPr>
              <a:t>Об утверждении перечня тяжелых работ и работ с вредными или опасными условиями труда, при выполнении которых запрещается применение труда лиц моложе восемнадцати лет»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39913" y="751798"/>
            <a:ext cx="1517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Кадровый центр «Работа России» </a:t>
            </a:r>
            <a:b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</a:br>
            <a: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Республики Коми</a:t>
            </a:r>
            <a:endParaRPr lang="ru-RU" sz="1000" dirty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131" y="2776617"/>
            <a:ext cx="1080000" cy="1080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13000" y="3704148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Montserrat Medium" panose="00000600000000000000" pitchFamily="2" charset="-52"/>
              </a:rPr>
              <a:t>vk</a:t>
            </a:r>
            <a:endParaRPr lang="ru-RU" sz="1400" dirty="0">
              <a:latin typeface="Montserrat Medium" panose="00000600000000000000" pitchFamily="2" charset="-5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45868" y="1586331"/>
            <a:ext cx="2874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rgbClr val="0033A0"/>
                </a:solidFill>
                <a:latin typeface="Montserrat Medium" panose="00000600000000000000" pitchFamily="2" charset="-52"/>
              </a:defRPr>
            </a:lvl1pPr>
          </a:lstStyle>
          <a:p>
            <a:r>
              <a:rPr lang="ru-RU" sz="1400" dirty="0"/>
              <a:t>Сыктывкар, </a:t>
            </a:r>
            <a:endParaRPr lang="ru-RU" sz="1400" dirty="0" smtClean="0"/>
          </a:p>
          <a:p>
            <a:r>
              <a:rPr lang="ru-RU" sz="1400" dirty="0" smtClean="0"/>
              <a:t>ул</a:t>
            </a:r>
            <a:r>
              <a:rPr lang="ru-RU" sz="1400" dirty="0"/>
              <a:t>. Свободы, 25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7685" y="291923"/>
            <a:ext cx="410189" cy="37948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239980" y="750982"/>
            <a:ext cx="19410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Министерство труда </a:t>
            </a:r>
          </a:p>
          <a:p>
            <a: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и социальной защиты</a:t>
            </a:r>
            <a:b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</a:br>
            <a:r>
              <a:rPr lang="ru-RU" sz="10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Республики Коми</a:t>
            </a:r>
            <a:endParaRPr lang="ru-RU" sz="1000" dirty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70506" y="4179375"/>
            <a:ext cx="2568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Министерство труда и социальной защиты</a:t>
            </a:r>
            <a:br>
              <a:rPr lang="ru-RU" sz="16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</a:br>
            <a:r>
              <a:rPr lang="ru-RU" sz="16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Республики Коми</a:t>
            </a:r>
            <a:endParaRPr lang="ru-RU" sz="1600" dirty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61815" y="5086232"/>
            <a:ext cx="2982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rgbClr val="0033A0"/>
                </a:solidFill>
                <a:latin typeface="Montserrat Medium" panose="00000600000000000000" pitchFamily="2" charset="-52"/>
              </a:defRPr>
            </a:lvl1pPr>
          </a:lstStyle>
          <a:p>
            <a:r>
              <a:rPr lang="ru-RU" sz="1400" dirty="0"/>
              <a:t>Сыктывкар, </a:t>
            </a:r>
            <a:endParaRPr lang="ru-RU" sz="1400" dirty="0" smtClean="0"/>
          </a:p>
          <a:p>
            <a:r>
              <a:rPr lang="ru-RU" sz="1400" dirty="0" smtClean="0"/>
              <a:t>ул</a:t>
            </a:r>
            <a:r>
              <a:rPr lang="ru-RU" sz="1400" dirty="0"/>
              <a:t>. </a:t>
            </a:r>
            <a:r>
              <a:rPr lang="ru-RU" sz="1400" dirty="0" smtClean="0"/>
              <a:t>Интернациональная, 174</a:t>
            </a:r>
            <a:endParaRPr lang="ru-RU" sz="1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10395" y="5685312"/>
            <a:ext cx="2397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CF4521"/>
                </a:solidFill>
                <a:latin typeface="Montserrat Medium" panose="00000600000000000000" pitchFamily="2" charset="-52"/>
              </a:rPr>
              <a:t>(8212) </a:t>
            </a:r>
            <a:r>
              <a:rPr lang="ru-RU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286-090 </a:t>
            </a:r>
          </a:p>
          <a:p>
            <a:r>
              <a:rPr lang="ru-RU" sz="1400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(</a:t>
            </a:r>
            <a:r>
              <a:rPr lang="ru-RU" sz="1400" dirty="0">
                <a:solidFill>
                  <a:srgbClr val="CF4521"/>
                </a:solidFill>
                <a:latin typeface="Montserrat Medium" panose="00000600000000000000" pitchFamily="2" charset="-52"/>
              </a:rPr>
              <a:t>добавочные </a:t>
            </a:r>
            <a:r>
              <a:rPr lang="ru-RU" sz="1400" dirty="0" smtClean="0">
                <a:solidFill>
                  <a:srgbClr val="CF4521"/>
                </a:solidFill>
                <a:latin typeface="Montserrat Medium" panose="00000600000000000000" pitchFamily="2" charset="-52"/>
              </a:rPr>
              <a:t>323,312)</a:t>
            </a:r>
            <a:endParaRPr lang="ru-RU" sz="1400" dirty="0">
              <a:solidFill>
                <a:srgbClr val="CF4521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18854" y="6401130"/>
            <a:ext cx="1739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rgbClr val="0033A0"/>
                </a:solidFill>
                <a:latin typeface="Montserrat Medium" panose="00000600000000000000" pitchFamily="2" charset="-52"/>
              </a:defRPr>
            </a:lvl1pPr>
          </a:lstStyle>
          <a:p>
            <a:pPr algn="ctr"/>
            <a:r>
              <a:rPr lang="ru-RU" sz="1400" dirty="0" smtClean="0"/>
              <a:t> </a:t>
            </a:r>
            <a:r>
              <a:rPr lang="ru-RU" sz="1400" b="1" dirty="0" smtClean="0"/>
              <a:t>2026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63902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91923" y="460080"/>
            <a:ext cx="2630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Сокращенная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продолжительность рабочего времени устанавливается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: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275395"/>
              </p:ext>
            </p:extLst>
          </p:nvPr>
        </p:nvGraphicFramePr>
        <p:xfrm>
          <a:off x="291923" y="1754729"/>
          <a:ext cx="276962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451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14-15 лет</a:t>
                      </a:r>
                      <a:endParaRPr lang="ru-RU" sz="1200" b="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16-17 лет</a:t>
                      </a:r>
                      <a:endParaRPr lang="ru-RU" sz="1200" b="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1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24 часа </a:t>
                      </a:r>
                      <a:b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</a:br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в неделю</a:t>
                      </a:r>
                      <a:endParaRPr lang="ru-RU" sz="11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35 часов </a:t>
                      </a:r>
                      <a:b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</a:br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в неделю</a:t>
                      </a:r>
                      <a:endParaRPr lang="ru-RU" sz="11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1923" y="2941073"/>
            <a:ext cx="26303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Продолжительность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ежедневной 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работы (смены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) 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/>
            </a:r>
            <a:b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не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может превышать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: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109851"/>
              </p:ext>
            </p:extLst>
          </p:nvPr>
        </p:nvGraphicFramePr>
        <p:xfrm>
          <a:off x="283555" y="4151186"/>
          <a:ext cx="278483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2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764"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Во время учебы</a:t>
                      </a:r>
                      <a:endParaRPr lang="ru-RU" sz="1200" b="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В</a:t>
                      </a:r>
                      <a:r>
                        <a:rPr lang="ru-RU" sz="1200" b="0" baseline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 период каникул</a:t>
                      </a:r>
                      <a:endParaRPr lang="ru-RU" sz="1200" b="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4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14 лет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2,5 часа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4 часа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24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15 лет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2,5 часа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5 часов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16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16-17 лет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4 часа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33A0"/>
                          </a:solidFill>
                          <a:latin typeface="Montserrat Medium" panose="00000600000000000000" pitchFamily="2" charset="-52"/>
                        </a:rPr>
                        <a:t>7 часов</a:t>
                      </a:r>
                      <a:endParaRPr lang="ru-RU" sz="1200" dirty="0">
                        <a:solidFill>
                          <a:srgbClr val="0033A0"/>
                        </a:solidFill>
                        <a:latin typeface="Montserrat Medium" panose="00000600000000000000" pitchFamily="2" charset="-52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520869" y="1958278"/>
            <a:ext cx="2949823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Работу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по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совместительству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Испытание при приеме </a:t>
            </a:r>
            <a:b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на работу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Переноску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и передвижение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тяжестей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, превышающих установленные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для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них предельные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нормы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Работы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33A0"/>
                </a:solidFill>
                <a:latin typeface="Montserrat Light" panose="00000400000000000000" pitchFamily="2" charset="-52"/>
              </a:rPr>
              <a:t>с вредными и (или) опасными условиями труда,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33A0"/>
                </a:solidFill>
                <a:latin typeface="Montserrat Light" panose="00000400000000000000" pitchFamily="2" charset="-52"/>
              </a:rPr>
              <a:t>на подземных работах,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sz="1100" dirty="0">
                <a:solidFill>
                  <a:srgbClr val="0033A0"/>
                </a:solidFill>
                <a:latin typeface="Montserrat Light" panose="00000400000000000000" pitchFamily="2" charset="-52"/>
              </a:rPr>
              <a:t>на работах, выполнение которых может причинить вред их здоровью и нравственному развитию (игорный бизнес, работа в ночных кабаре и клубах, производство, перевозка и торговля спиртными напитками, табачными изделиями, наркотическими и иными токсическими препаратами, материалами эротического содержания</a:t>
            </a:r>
            <a:r>
              <a:rPr lang="ru-RU" sz="1100" dirty="0" smtClean="0">
                <a:solidFill>
                  <a:srgbClr val="0033A0"/>
                </a:solidFill>
                <a:latin typeface="Montserrat Light" panose="00000400000000000000" pitchFamily="2" charset="-52"/>
              </a:rPr>
              <a:t>).</a:t>
            </a:r>
            <a:endParaRPr lang="ru-RU" sz="1100" dirty="0">
              <a:solidFill>
                <a:srgbClr val="0033A0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22417" y="460080"/>
            <a:ext cx="294827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33A0"/>
                </a:solidFill>
                <a:latin typeface="Montserrat Medium" panose="00000600000000000000" pitchFamily="2" charset="-52"/>
              </a:rPr>
              <a:t>Запрещено</a:t>
            </a:r>
          </a:p>
          <a:p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поручать и назначать работникам в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возрасте 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/>
            </a:r>
            <a:b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</a:b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до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восемнадцати 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лет: 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7092414" y="460080"/>
            <a:ext cx="27130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Проведение </a:t>
            </a:r>
            <a:r>
              <a:rPr lang="ru-RU" sz="16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внеплановой специальной оценки условий </a:t>
            </a:r>
            <a:r>
              <a:rPr lang="ru-RU" sz="1600" dirty="0">
                <a:solidFill>
                  <a:srgbClr val="0033A0"/>
                </a:solidFill>
                <a:latin typeface="Montserrat Medium" panose="00000600000000000000" pitchFamily="2" charset="-52"/>
              </a:rPr>
              <a:t>труда</a:t>
            </a:r>
            <a:endParaRPr lang="ru-RU" sz="1600" dirty="0" smtClean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92414" y="1958278"/>
            <a:ext cx="224713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Внеплановая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специальная оценка условий труда должна проводиться в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случае ввода </a:t>
            </a:r>
            <a:r>
              <a:rPr lang="ru-RU" sz="1100" dirty="0">
                <a:solidFill>
                  <a:srgbClr val="0033A0"/>
                </a:solidFill>
                <a:latin typeface="Montserrat Medium" panose="00000600000000000000" pitchFamily="2" charset="-52"/>
              </a:rPr>
              <a:t>в эксплуатацию вновь организованных рабочих </a:t>
            </a:r>
            <a:r>
              <a:rPr lang="ru-RU" sz="1100" dirty="0" smtClean="0">
                <a:solidFill>
                  <a:srgbClr val="0033A0"/>
                </a:solidFill>
                <a:latin typeface="Montserrat Medium" panose="00000600000000000000" pitchFamily="2" charset="-52"/>
              </a:rPr>
              <a:t>мест</a:t>
            </a:r>
            <a:endParaRPr lang="ru-RU" sz="1100" dirty="0">
              <a:solidFill>
                <a:srgbClr val="0033A0"/>
              </a:solidFill>
              <a:latin typeface="Montserrat Medium" panose="00000600000000000000" pitchFamily="2" charset="-52"/>
            </a:endParaRPr>
          </a:p>
        </p:txBody>
      </p:sp>
      <p:pic>
        <p:nvPicPr>
          <p:cNvPr id="26" name="Graphic 22">
            <a:extLst>
              <a:ext uri="{FF2B5EF4-FFF2-40B4-BE49-F238E27FC236}">
                <a16:creationId xmlns:a16="http://schemas.microsoft.com/office/drawing/2014/main" id="{2E42E233-741B-FC81-359F-ACBEFBA22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316686" y="3679906"/>
            <a:ext cx="1022863" cy="258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456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1479</TotalTime>
  <Words>296</Words>
  <Application>Microsoft Office PowerPoint</Application>
  <PresentationFormat>Лист A4 (210x297 мм)</PresentationFormat>
  <Paragraphs>52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 Light</vt:lpstr>
      <vt:lpstr>Montserrat Medium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Мальцева Ольга Владимировна</cp:lastModifiedBy>
  <cp:revision>21</cp:revision>
  <cp:lastPrinted>2026-05-05T14:10:28Z</cp:lastPrinted>
  <dcterms:created xsi:type="dcterms:W3CDTF">2024-01-16T08:00:36Z</dcterms:created>
  <dcterms:modified xsi:type="dcterms:W3CDTF">2026-05-05T14:12:10Z</dcterms:modified>
</cp:coreProperties>
</file>